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66" r:id="rId4"/>
  </p:sldMasterIdLst>
  <p:notesMasterIdLst>
    <p:notesMasterId r:id="rId6"/>
  </p:notesMasterIdLst>
  <p:sldIdLst>
    <p:sldId id="257" r:id="rId5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23" r:id="rId15"/>
    <p:sldId id="267" r:id="rId16"/>
    <p:sldId id="268" r:id="rId17"/>
    <p:sldId id="320" r:id="rId18"/>
    <p:sldId id="271" r:id="rId19"/>
    <p:sldId id="273" r:id="rId20"/>
    <p:sldId id="321" r:id="rId21"/>
    <p:sldId id="272" r:id="rId22"/>
    <p:sldId id="322" r:id="rId23"/>
    <p:sldId id="275" r:id="rId24"/>
    <p:sldId id="277" r:id="rId25"/>
    <p:sldId id="276" r:id="rId26"/>
    <p:sldId id="278" r:id="rId27"/>
    <p:sldId id="340" r:id="rId28"/>
    <p:sldId id="279" r:id="rId29"/>
    <p:sldId id="282" r:id="rId30"/>
    <p:sldId id="28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2" d="100"/>
          <a:sy n="192" d="100"/>
        </p:scale>
        <p:origin x="174" y="258"/>
      </p:cViewPr>
      <p:guideLst>
        <p:guide orient="horz" pos="1620"/>
        <p:guide pos="2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9bc8e8202_1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209bc8e8202_1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XXXXX</a:t>
            </a:r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9bc8e8202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g209bc8e8202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9c17094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g229c17094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9c17094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g229c17094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9bc8e8202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g209bc8e8202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a0634198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a0634198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9c170949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g229c17094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9bc8e8202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g209bc8e8202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a0634198a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a0634198a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9bc8e8202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g209bc8e8202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9bc8e8202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g209bc8e8202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9bc8e8202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g209bc8e8202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9bc8e820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g209bc8e820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9bc8e820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g209bc8e820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9bc8e8202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g209bc8e8202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9bc8e8202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g209bc8e8202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9bc8e820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g209bc8e820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9bc8e8202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g209bc8e8202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9bc8e820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g209bc8e820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9bc8e820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g209bc8e820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9bc8e8202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g209bc8e8202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9bc8e8202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g209bc8e8202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9bc8e8202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g209bc8e820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/>
          <a:srcRect l="15278" r="15276" b="92000"/>
          <a:stretch>
            <a:fillRect/>
          </a:stretch>
        </p:blipFill>
        <p:spPr>
          <a:xfrm>
            <a:off x="0" y="0"/>
            <a:ext cx="9144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2"/>
          <a:srcRect l="15278" t="77436" r="15276" b="14564"/>
          <a:stretch>
            <a:fillRect/>
          </a:stretch>
        </p:blipFill>
        <p:spPr>
          <a:xfrm>
            <a:off x="0" y="4732020"/>
            <a:ext cx="914400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/>
          <a:srcRect l="15278" r="15276" b="92000"/>
          <a:stretch>
            <a:fillRect/>
          </a:stretch>
        </p:blipFill>
        <p:spPr>
          <a:xfrm>
            <a:off x="0" y="0"/>
            <a:ext cx="9144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2"/>
          <a:srcRect l="15278" t="77436" r="15276" b="14564"/>
          <a:stretch>
            <a:fillRect/>
          </a:stretch>
        </p:blipFill>
        <p:spPr>
          <a:xfrm>
            <a:off x="0" y="4732020"/>
            <a:ext cx="914400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-1" y="411480"/>
            <a:ext cx="9144000" cy="4320540"/>
          </a:xfrm>
          <a:prstGeom prst="rect">
            <a:avLst/>
          </a:prstGeom>
          <a:blipFill rotWithShape="1">
            <a:blip r:embed="rId3">
              <a:alphaModFix amt="10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bg>
      <p:bgPr>
        <a:solidFill>
          <a:srgbClr val="00002A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/>
          <a:srcRect l="15278" r="15276" b="92000"/>
          <a:stretch>
            <a:fillRect/>
          </a:stretch>
        </p:blipFill>
        <p:spPr>
          <a:xfrm>
            <a:off x="0" y="0"/>
            <a:ext cx="9144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 rotWithShape="1">
          <a:blip r:embed="rId2"/>
          <a:srcRect l="15278" t="77436" r="15276" b="14564"/>
          <a:stretch>
            <a:fillRect/>
          </a:stretch>
        </p:blipFill>
        <p:spPr>
          <a:xfrm>
            <a:off x="0" y="4732020"/>
            <a:ext cx="914400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/>
          <p:nvPr/>
        </p:nvSpPr>
        <p:spPr>
          <a:xfrm>
            <a:off x="-1" y="411480"/>
            <a:ext cx="9144000" cy="4320540"/>
          </a:xfrm>
          <a:prstGeom prst="rect">
            <a:avLst/>
          </a:prstGeom>
          <a:blipFill rotWithShape="1">
            <a:blip r:embed="rId3">
              <a:alphaModFix amt="5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23423" y="552670"/>
            <a:ext cx="405431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/>
          <a:srcRect l="34583" t="7867" r="60750" b="80613"/>
          <a:stretch>
            <a:fillRect/>
          </a:stretch>
        </p:blipFill>
        <p:spPr>
          <a:xfrm>
            <a:off x="201691" y="518380"/>
            <a:ext cx="42672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>
  <p:cSld name="4_自定义版式">
    <p:bg>
      <p:bgPr>
        <a:solidFill>
          <a:srgbClr val="00002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/>
          <a:srcRect l="15278" r="15276" b="92000"/>
          <a:stretch>
            <a:fillRect/>
          </a:stretch>
        </p:blipFill>
        <p:spPr>
          <a:xfrm>
            <a:off x="0" y="0"/>
            <a:ext cx="9144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2"/>
          <a:srcRect l="15278" t="77436" r="15276" b="14564"/>
          <a:stretch>
            <a:fillRect/>
          </a:stretch>
        </p:blipFill>
        <p:spPr>
          <a:xfrm>
            <a:off x="0" y="4732020"/>
            <a:ext cx="914400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-1" y="411480"/>
            <a:ext cx="9144000" cy="4320540"/>
          </a:xfrm>
          <a:prstGeom prst="rect">
            <a:avLst/>
          </a:prstGeom>
          <a:blipFill rotWithShape="1">
            <a:blip r:embed="rId3">
              <a:alphaModFix amt="10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第一PPT，www.1ppt.com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 panose="020B0A040201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 panose="020B0A040201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121" name="Google Shape;121;p2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8" name="Google Shape;128;p2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9" name="Google Shape;12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39" name="Google Shape;139;p28"/>
          <p:cNvSpPr txBox="1"/>
          <p:nvPr/>
        </p:nvSpPr>
        <p:spPr>
          <a:xfrm>
            <a:off x="1430779" y="1011797"/>
            <a:ext cx="405045" cy="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行业PPT模板</a:t>
            </a:r>
            <a:r>
              <a:rPr lang="zh-CN" sz="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http://www.1ppt.com/hangye/</a:t>
            </a:r>
            <a:endParaRPr sz="11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垂直排列标题与&#10;文本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 panose="020B0A04020102020204"/>
              <a:buNone/>
              <a:defRPr sz="3300" b="0" i="0" u="none" strike="noStrike" cap="none">
                <a:solidFill>
                  <a:schemeClr val="dk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9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arxiv.org/abs/1910.01108" TargetMode="External"/><Relationship Id="rId2" Type="http://schemas.openxmlformats.org/officeDocument/2006/relationships/hyperlink" Target="http://arxiv.org/abs/1907.11692" TargetMode="External"/><Relationship Id="rId1" Type="http://schemas.openxmlformats.org/officeDocument/2006/relationships/hyperlink" Target="http://arxiv.org/abs/1812.01207" TargetMode="Externa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microsoft.com/office/2007/relationships/hdphoto" Target="../media/image16.wdp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microsoft.com/office/2007/relationships/hdphoto" Target="../media/image13.wdp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0" Type="http://schemas.openxmlformats.org/officeDocument/2006/relationships/notesSlide" Target="../notesSlides/notesSlide5.xml"/><Relationship Id="rId2" Type="http://schemas.microsoft.com/office/2007/relationships/hdphoto" Target="../media/image10.wdp"/><Relationship Id="rId19" Type="http://schemas.openxmlformats.org/officeDocument/2006/relationships/slideLayout" Target="../slideLayouts/slideLayout15.xml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microsoft.com/office/2007/relationships/hdphoto" Target="../media/image23.wdp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1.sv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/>
          <p:nvPr/>
        </p:nvSpPr>
        <p:spPr>
          <a:xfrm flipH="1">
            <a:off x="3262630" y="1452245"/>
            <a:ext cx="5881370" cy="2123440"/>
          </a:xfrm>
          <a:prstGeom prst="homePlate">
            <a:avLst>
              <a:gd name="adj" fmla="val 50000"/>
            </a:avLst>
          </a:prstGeom>
          <a:solidFill>
            <a:srgbClr val="0A143A">
              <a:alpha val="75690"/>
            </a:srgb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4435560" y="1452140"/>
            <a:ext cx="7083000" cy="146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3300" b="1" dirty="0">
                <a:solidFill>
                  <a:schemeClr val="lt1"/>
                </a:solidFill>
                <a:latin typeface="Times New Roman" panose="02020603050405020304" pitchFamily="18" charset="0"/>
                <a:ea typeface="Arial Black" panose="020B0A04020102020204"/>
                <a:cs typeface="Times New Roman" panose="02020603050405020304" pitchFamily="18" charset="0"/>
                <a:sym typeface="Arial Black" panose="020B0A04020102020204"/>
              </a:rPr>
              <a:t>Sentiment Analysis</a:t>
            </a:r>
            <a:endParaRPr sz="3300" b="1" dirty="0">
              <a:solidFill>
                <a:schemeClr val="lt1"/>
              </a:solidFill>
              <a:latin typeface="Times New Roman" panose="02020603050405020304" pitchFamily="18" charset="0"/>
              <a:ea typeface="Arial Black" panose="020B0A04020102020204"/>
              <a:cs typeface="Times New Roman" panose="02020603050405020304" pitchFamily="18" charset="0"/>
              <a:sym typeface="Arial Black" panose="020B0A04020102020204"/>
            </a:endParaRPr>
          </a:p>
          <a:p>
            <a:pPr marL="0" marR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lt1"/>
              </a:solidFill>
              <a:latin typeface="Times New Roman" panose="02020603050405020304" pitchFamily="18" charset="0"/>
              <a:ea typeface="Arial Black" panose="020B0A04020102020204"/>
              <a:cs typeface="Times New Roman" panose="02020603050405020304" pitchFamily="18" charset="0"/>
              <a:sym typeface="Arial Black" panose="020B0A04020102020204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5301989" y="2171951"/>
            <a:ext cx="3841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 dirty="0">
                <a:solidFill>
                  <a:schemeClr val="lt1"/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  <a:sym typeface="Microsoft Yahei"/>
              </a:rPr>
              <a:t>Group 19</a:t>
            </a:r>
            <a:endParaRPr sz="800" dirty="0">
              <a:solidFill>
                <a:schemeClr val="lt1"/>
              </a:solidFill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  <a:sym typeface="Microsoft Yahei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0215" y="1750060"/>
            <a:ext cx="237236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873875" y="2564130"/>
            <a:ext cx="20885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Yan Cui</a:t>
            </a:r>
            <a:r>
              <a:rPr lang="en-US" altLang="zh-CN" sz="800">
                <a:solidFill>
                  <a:schemeClr val="bg1"/>
                </a:solidFill>
              </a:rPr>
              <a:t>              </a:t>
            </a:r>
            <a:endParaRPr lang="en-US" altLang="zh-CN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Qishu</a:t>
            </a:r>
            <a:r>
              <a:rPr lang="en-US" altLang="zh-CN" sz="800">
                <a:solidFill>
                  <a:schemeClr val="bg1"/>
                </a:solidFill>
              </a:rPr>
              <a:t> </a:t>
            </a:r>
            <a:r>
              <a:rPr lang="zh-CN" altLang="en-US" sz="800">
                <a:solidFill>
                  <a:schemeClr val="bg1"/>
                </a:solidFill>
              </a:rPr>
              <a:t>Deng	</a:t>
            </a:r>
            <a:endParaRPr lang="zh-CN" altLang="en-US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Zhixuan Mai</a:t>
            </a:r>
            <a:r>
              <a:rPr lang="en-US" altLang="zh-CN" sz="800">
                <a:solidFill>
                  <a:schemeClr val="bg1"/>
                </a:solidFill>
              </a:rPr>
              <a:t>       </a:t>
            </a:r>
            <a:endParaRPr lang="en-US" altLang="zh-CN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Haoyu Shu</a:t>
            </a:r>
            <a:endParaRPr lang="zh-CN" altLang="en-US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Luyuan Wang</a:t>
            </a:r>
            <a:r>
              <a:rPr lang="en-US" altLang="zh-CN" sz="800">
                <a:solidFill>
                  <a:schemeClr val="bg1"/>
                </a:solidFill>
              </a:rPr>
              <a:t>     </a:t>
            </a:r>
            <a:endParaRPr lang="en-US" altLang="zh-CN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Yu Xia</a:t>
            </a:r>
            <a:endParaRPr lang="zh-CN" altLang="en-US" sz="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800">
                <a:solidFill>
                  <a:schemeClr val="bg1"/>
                </a:solidFill>
              </a:rPr>
              <a:t>Zhiqing Xu</a:t>
            </a:r>
            <a:endParaRPr lang="zh-CN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6;p40"/>
          <p:cNvSpPr txBox="1">
            <a:spLocks noGrp="1"/>
          </p:cNvSpPr>
          <p:nvPr>
            <p:ph type="body" idx="1"/>
          </p:nvPr>
        </p:nvSpPr>
        <p:spPr>
          <a:xfrm>
            <a:off x="728393" y="368795"/>
            <a:ext cx="4758007" cy="56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Emotions Detector</a:t>
            </a:r>
            <a:endParaRPr lang="en-CA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21" y="1016275"/>
            <a:ext cx="3740036" cy="3586935"/>
          </a:xfrm>
          <a:prstGeom prst="rect">
            <a:avLst/>
          </a:prstGeom>
        </p:spPr>
      </p:pic>
      <p:sp>
        <p:nvSpPr>
          <p:cNvPr id="13" name="Google Shape;259;p39"/>
          <p:cNvSpPr txBox="1"/>
          <p:nvPr/>
        </p:nvSpPr>
        <p:spPr>
          <a:xfrm>
            <a:off x="4329449" y="929308"/>
            <a:ext cx="4262929" cy="301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 Emotion Detector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NVIDIA previous work “sentiment discovery”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same dataset as NVIDIA research (~7,000 labeled data)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the prediction with BERT-based models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labels for 8 primary emotions + 3 extra labels.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“optimism”, “pessimism” and “love” labels.</a:t>
            </a:r>
            <a:endParaRPr lang="en-C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5223071" y="611285"/>
            <a:ext cx="3920930" cy="3920930"/>
          </a:xfrm>
          <a:prstGeom prst="ellipse">
            <a:avLst/>
          </a:prstGeom>
          <a:blipFill rotWithShape="1">
            <a:blip r:embed="rId1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6569081" y="1899526"/>
            <a:ext cx="1228910" cy="139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600">
                <a:solidFill>
                  <a:srgbClr val="D8D8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sz="8600">
              <a:solidFill>
                <a:srgbClr val="D8D8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831951" y="2001286"/>
            <a:ext cx="3531600" cy="173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Factor and </a:t>
            </a:r>
            <a:endParaRPr sz="29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 Identification</a:t>
            </a:r>
            <a:endParaRPr sz="29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4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814576" y="3340854"/>
            <a:ext cx="3531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body" idx="1"/>
          </p:nvPr>
        </p:nvSpPr>
        <p:spPr>
          <a:xfrm>
            <a:off x="718456" y="353892"/>
            <a:ext cx="6457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and Topics Identification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59;p39"/>
          <p:cNvSpPr txBox="1"/>
          <p:nvPr/>
        </p:nvSpPr>
        <p:spPr>
          <a:xfrm>
            <a:off x="718456" y="1018760"/>
            <a:ext cx="6820374" cy="371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BERTopic</a:t>
            </a:r>
            <a:endParaRPr lang="en-C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BERTopic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topic modeling technique used to identify the most prominent and meaningful topics in a given corpus of text data.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utilizes the power of transformer-based language models such as BERT (Bidirectional Encoder Representations from Transformers) for superior performance in NLP tasks.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BERTopic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a clustering approach to group similar documents together, making it more robust and less sensitive to outliers compared to traditional probabilistic models like LDA (Latent Dirichlet Allocation).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BERTopic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capable of handling large volumes of text data and identifying meaningful and interpretable topics without requiring labeled data.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shown to outperform LDA in terms of accuracy and efficiency, making it a popular choice for researchers and practitioners in the field of natural language processing.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body" idx="1"/>
          </p:nvPr>
        </p:nvSpPr>
        <p:spPr>
          <a:xfrm>
            <a:off x="718456" y="353892"/>
            <a:ext cx="6457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CA" alt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CA" alt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Clustering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图表&#10;&#10;中度可信度描述已自动生成"/>
          <p:cNvPicPr>
            <a:picLocks noChangeAspect="1"/>
          </p:cNvPicPr>
          <p:nvPr/>
        </p:nvPicPr>
        <p:blipFill rotWithShape="1">
          <a:blip r:embed="rId1"/>
          <a:srcRect t="4445" r="6176" b="4927"/>
          <a:stretch>
            <a:fillRect/>
          </a:stretch>
        </p:blipFill>
        <p:spPr>
          <a:xfrm>
            <a:off x="795132" y="975505"/>
            <a:ext cx="4255098" cy="39046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29" y="975505"/>
            <a:ext cx="3220180" cy="39046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20258"/>
            <a:ext cx="5729909" cy="4294922"/>
          </a:xfrm>
          <a:prstGeom prst="rect">
            <a:avLst/>
          </a:prstGeom>
        </p:spPr>
      </p:pic>
      <p:sp>
        <p:nvSpPr>
          <p:cNvPr id="324" name="Google Shape;324;p46"/>
          <p:cNvSpPr/>
          <p:nvPr/>
        </p:nvSpPr>
        <p:spPr>
          <a:xfrm>
            <a:off x="5223071" y="611285"/>
            <a:ext cx="3920930" cy="3920930"/>
          </a:xfrm>
          <a:prstGeom prst="ellipse">
            <a:avLst/>
          </a:pr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6569081" y="1899526"/>
            <a:ext cx="1228910" cy="139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600">
                <a:solidFill>
                  <a:srgbClr val="D8D8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endParaRPr sz="8600">
              <a:solidFill>
                <a:srgbClr val="D8D8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118102" y="3373424"/>
            <a:ext cx="2570434" cy="15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CA" altLang="zh-CN" sz="2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zh-CN" sz="2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Storytelling</a:t>
            </a:r>
            <a:endParaRPr sz="29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body" idx="1"/>
          </p:nvPr>
        </p:nvSpPr>
        <p:spPr>
          <a:xfrm>
            <a:off x="723426" y="552675"/>
            <a:ext cx="6074700" cy="34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dirty="0"/>
              <a:t>Topic Identified &amp; Perception on Ukraine</a:t>
            </a:r>
            <a:endParaRPr dirty="0"/>
          </a:p>
        </p:txBody>
      </p:sp>
      <p:sp>
        <p:nvSpPr>
          <p:cNvPr id="342" name="Google Shape;342;p48"/>
          <p:cNvSpPr txBox="1"/>
          <p:nvPr/>
        </p:nvSpPr>
        <p:spPr>
          <a:xfrm>
            <a:off x="-341700" y="1213950"/>
            <a:ext cx="51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48"/>
          <p:cNvSpPr txBox="1"/>
          <p:nvPr/>
        </p:nvSpPr>
        <p:spPr>
          <a:xfrm>
            <a:off x="4059450" y="2150050"/>
            <a:ext cx="130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Topics and Sentiment</a:t>
            </a:r>
            <a:endParaRPr b="1" dirty="0">
              <a:solidFill>
                <a:schemeClr val="lt1"/>
              </a:solidFill>
            </a:endParaRPr>
          </a:p>
        </p:txBody>
      </p:sp>
      <p:cxnSp>
        <p:nvCxnSpPr>
          <p:cNvPr id="344" name="Google Shape;344;p48"/>
          <p:cNvCxnSpPr/>
          <p:nvPr/>
        </p:nvCxnSpPr>
        <p:spPr>
          <a:xfrm rot="10800000">
            <a:off x="3227700" y="1763300"/>
            <a:ext cx="6834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48"/>
          <p:cNvCxnSpPr/>
          <p:nvPr/>
        </p:nvCxnSpPr>
        <p:spPr>
          <a:xfrm>
            <a:off x="5475725" y="2670225"/>
            <a:ext cx="854700" cy="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48"/>
          <p:cNvCxnSpPr/>
          <p:nvPr/>
        </p:nvCxnSpPr>
        <p:spPr>
          <a:xfrm flipH="1">
            <a:off x="3434950" y="2765650"/>
            <a:ext cx="673500" cy="4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48"/>
          <p:cNvCxnSpPr/>
          <p:nvPr/>
        </p:nvCxnSpPr>
        <p:spPr>
          <a:xfrm>
            <a:off x="4765825" y="2743900"/>
            <a:ext cx="12600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48"/>
          <p:cNvCxnSpPr/>
          <p:nvPr/>
        </p:nvCxnSpPr>
        <p:spPr>
          <a:xfrm rot="10800000" flipH="1">
            <a:off x="4837800" y="1555650"/>
            <a:ext cx="629400" cy="6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48"/>
          <p:cNvSpPr txBox="1"/>
          <p:nvPr/>
        </p:nvSpPr>
        <p:spPr>
          <a:xfrm>
            <a:off x="1735500" y="1411300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2750" y="3020925"/>
            <a:ext cx="2158558" cy="1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609538" y="2267625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ukraine_russia_and_will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5608675" y="1770550"/>
            <a:ext cx="31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zelensky_zelenskyy_our_munich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92300" y="331525"/>
            <a:ext cx="2158549" cy="143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90497" y="2301800"/>
            <a:ext cx="2267875" cy="151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/>
        </p:nvSpPr>
        <p:spPr>
          <a:xfrm>
            <a:off x="5752575" y="3864050"/>
            <a:ext cx="36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losses_casualties_ukrainian_numbers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8938" y="1141275"/>
            <a:ext cx="2063176" cy="116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80621" y="3393696"/>
            <a:ext cx="1872650" cy="12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233775" y="4686050"/>
            <a:ext cx="32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nato_alliance_members_defensive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558025" y="4686050"/>
            <a:ext cx="32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lt1"/>
                </a:solidFill>
              </a:rPr>
              <a:t>fault_responsibility_wouldnt_putins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979" y="1148520"/>
            <a:ext cx="3526404" cy="2643258"/>
          </a:xfrm>
          <a:prstGeom prst="rect">
            <a:avLst/>
          </a:prstGeom>
        </p:spPr>
      </p:pic>
      <p:pic>
        <p:nvPicPr>
          <p:cNvPr id="5" name="图片 4" descr="图表, 条形图, 直方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41" y="1143994"/>
            <a:ext cx="3949912" cy="2647784"/>
          </a:xfrm>
          <a:prstGeom prst="rect">
            <a:avLst/>
          </a:prstGeom>
        </p:spPr>
      </p:pic>
      <p:sp>
        <p:nvSpPr>
          <p:cNvPr id="6" name="Google Shape;333;p47"/>
          <p:cNvSpPr txBox="1">
            <a:spLocks noGrp="1"/>
          </p:cNvSpPr>
          <p:nvPr>
            <p:ph type="body" idx="1"/>
          </p:nvPr>
        </p:nvSpPr>
        <p:spPr>
          <a:xfrm>
            <a:off x="648881" y="368800"/>
            <a:ext cx="8304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Pray for Ukraine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body" idx="1"/>
          </p:nvPr>
        </p:nvSpPr>
        <p:spPr>
          <a:xfrm>
            <a:off x="648881" y="368800"/>
            <a:ext cx="8304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Ukrain</a:t>
            </a:r>
            <a:r>
              <a:rPr lang="en-CA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Heroes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87319" y="4059224"/>
            <a:ext cx="911631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 #320 : fodder for the Ukrainian heroes </a:t>
            </a:r>
            <a:endParaRPr lang="en-US" altLang="zh-CN" sz="9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 #858 : another one bites the dust , bravo Ukraine </a:t>
            </a:r>
            <a:endParaRPr lang="en-US" altLang="zh-CN" sz="9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 #944 : I am so impressed by the Ukrainian people standing together .  What carries the soldiers fighting is the support of countless Ukrainians in the background doing their part .</a:t>
            </a:r>
            <a:endParaRPr lang="en-US"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3331" y="1132340"/>
            <a:ext cx="3725279" cy="2502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33" y="1132340"/>
            <a:ext cx="4449893" cy="2502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535" y="1091966"/>
            <a:ext cx="4210981" cy="2807320"/>
          </a:xfrm>
          <a:prstGeom prst="rect">
            <a:avLst/>
          </a:prstGeom>
        </p:spPr>
      </p:pic>
      <p:pic>
        <p:nvPicPr>
          <p:cNvPr id="5" name="图片 4" descr="图表, 条形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65" y="1091967"/>
            <a:ext cx="3756993" cy="2807320"/>
          </a:xfrm>
          <a:prstGeom prst="rect">
            <a:avLst/>
          </a:prstGeom>
        </p:spPr>
      </p:pic>
      <p:sp>
        <p:nvSpPr>
          <p:cNvPr id="6" name="Google Shape;333;p47"/>
          <p:cNvSpPr txBox="1">
            <a:spLocks noGrp="1"/>
          </p:cNvSpPr>
          <p:nvPr>
            <p:ph type="body" idx="1"/>
          </p:nvPr>
        </p:nvSpPr>
        <p:spPr>
          <a:xfrm>
            <a:off x="648881" y="368800"/>
            <a:ext cx="8304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Civilians and Casualties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611356" y="364490"/>
            <a:ext cx="660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Nuclear Threats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3280" y="1124839"/>
            <a:ext cx="4263933" cy="262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74" y="1124838"/>
            <a:ext cx="3911047" cy="2621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723423" y="552670"/>
            <a:ext cx="405431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74775" y="84865"/>
            <a:ext cx="1397224" cy="14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4335095" y="1566985"/>
            <a:ext cx="4276500" cy="272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275" y="1176825"/>
            <a:ext cx="2821823" cy="34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35145" y="1176655"/>
            <a:ext cx="45700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Increasing popularity of sentiment analysis in </a:t>
            </a:r>
            <a:r>
              <a:rPr lang="en-US" altLang="zh-CN">
                <a:solidFill>
                  <a:schemeClr val="bg1"/>
                </a:solidFill>
              </a:rPr>
              <a:t>                                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machine learning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Sentiment analysis is used to identify feelings from 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texts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Sentiment analysis can help stake holders to make 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vital decisions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Our report is intended to serve as a consulting </a:t>
            </a:r>
            <a:r>
              <a:rPr lang="en-US" altLang="zh-CN">
                <a:solidFill>
                  <a:schemeClr val="bg1"/>
                </a:solidFill>
              </a:rPr>
              <a:t>    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tool for th</a:t>
            </a:r>
            <a:r>
              <a:rPr lang="en-US" altLang="zh-CN">
                <a:solidFill>
                  <a:schemeClr val="bg1"/>
                </a:solidFill>
              </a:rPr>
              <a:t>e </a:t>
            </a:r>
            <a:r>
              <a:rPr lang="zh-CN" altLang="en-US">
                <a:solidFill>
                  <a:schemeClr val="bg1"/>
                </a:solidFill>
              </a:rPr>
              <a:t>Ukrainian government and international </a:t>
            </a:r>
            <a:r>
              <a:rPr lang="en-US" altLang="zh-CN">
                <a:solidFill>
                  <a:schemeClr val="bg1"/>
                </a:solidFill>
              </a:rPr>
              <a:t>  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NGOs to analyze how Ukraine is perceived 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</a:rPr>
              <a:t>internationally and provide valuable</a:t>
            </a:r>
            <a:r>
              <a:rPr lang="en-US" altLang="zh-CN">
                <a:solidFill>
                  <a:schemeClr val="bg1"/>
                </a:solidFill>
              </a:rPr>
              <a:t>  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    </a:t>
            </a:r>
            <a:r>
              <a:rPr lang="zh-CN" altLang="en-US">
                <a:solidFill>
                  <a:schemeClr val="bg1"/>
                </a:solidFill>
              </a:rPr>
              <a:t>recommendations to improve Ukraine’s 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Clr>
                <a:srgbClr val="FFFFFF"/>
              </a:buClr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   </a:t>
            </a:r>
            <a:r>
              <a:rPr lang="zh-CN" altLang="en-US">
                <a:solidFill>
                  <a:schemeClr val="bg1"/>
                </a:solidFill>
              </a:rPr>
              <a:t>international presence and image.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body" idx="1"/>
          </p:nvPr>
        </p:nvSpPr>
        <p:spPr>
          <a:xfrm>
            <a:off x="723426" y="493040"/>
            <a:ext cx="6247500" cy="34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Behaviors of pro-Russian camp countries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9560" y="1159854"/>
            <a:ext cx="3989297" cy="267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76" y="1159854"/>
            <a:ext cx="3989297" cy="26723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>
            <a:spLocks noGrp="1"/>
          </p:cNvSpPr>
          <p:nvPr>
            <p:ph type="body" idx="1"/>
          </p:nvPr>
        </p:nvSpPr>
        <p:spPr>
          <a:xfrm>
            <a:off x="699145" y="371178"/>
            <a:ext cx="5248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and NATO Alliance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244" y="1643109"/>
            <a:ext cx="3697339" cy="2478474"/>
          </a:xfrm>
          <a:prstGeom prst="rect">
            <a:avLst/>
          </a:prstGeom>
        </p:spPr>
      </p:pic>
      <p:pic>
        <p:nvPicPr>
          <p:cNvPr id="7" name="图片 6" descr="图表, 条形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3" y="1643110"/>
            <a:ext cx="4406174" cy="24784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837" y="371178"/>
            <a:ext cx="1297746" cy="9714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/>
          <p:nvPr/>
        </p:nvSpPr>
        <p:spPr>
          <a:xfrm>
            <a:off x="5223071" y="611285"/>
            <a:ext cx="3920930" cy="3920930"/>
          </a:xfrm>
          <a:prstGeom prst="ellipse">
            <a:avLst/>
          </a:prstGeom>
          <a:blipFill rotWithShape="1">
            <a:blip r:embed="rId1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6569081" y="1899526"/>
            <a:ext cx="1228910" cy="139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600">
                <a:solidFill>
                  <a:srgbClr val="D8D8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r>
            <a:endParaRPr sz="8600">
              <a:solidFill>
                <a:srgbClr val="D8D8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831939" y="1918987"/>
            <a:ext cx="3531600" cy="151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Recommendations</a:t>
            </a:r>
            <a:endParaRPr sz="29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3" name="Google Shape;403;p53"/>
          <p:cNvCxnSpPr/>
          <p:nvPr/>
        </p:nvCxnSpPr>
        <p:spPr>
          <a:xfrm>
            <a:off x="831939" y="3161959"/>
            <a:ext cx="3369672" cy="0"/>
          </a:xfrm>
          <a:prstGeom prst="straightConnector1">
            <a:avLst/>
          </a:prstGeom>
          <a:noFill/>
          <a:ln w="1905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723425" y="353887"/>
            <a:ext cx="4054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589280" y="1138555"/>
            <a:ext cx="8309610" cy="147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dirty="0">
                <a:solidFill>
                  <a:schemeClr val="bg1"/>
                </a:solidFill>
              </a:rPr>
              <a:t>Voicing up on online resources like Reddit and Twitter 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beneficial for Ukraine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dirty="0">
                <a:solidFill>
                  <a:schemeClr val="bg1"/>
                </a:solidFill>
              </a:rPr>
              <a:t>Highlighting the human impact of the conflict and emphasizing the broader geopolitical implications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dirty="0">
                <a:solidFill>
                  <a:schemeClr val="bg1"/>
                </a:solidFill>
              </a:rPr>
              <a:t>allows individuals to participate in helping Ukraine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dirty="0">
                <a:solidFill>
                  <a:schemeClr val="bg1"/>
                </a:solidFill>
              </a:rPr>
              <a:t>Aiding Ukraine in upholding principles of democracy and sovereignty is a process of united efforts.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图片 2" descr="65081680487022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2827655"/>
            <a:ext cx="7213600" cy="1903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723425" y="353887"/>
            <a:ext cx="4054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723425" y="1186950"/>
            <a:ext cx="51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54"/>
          <p:cNvSpPr txBox="1"/>
          <p:nvPr/>
        </p:nvSpPr>
        <p:spPr>
          <a:xfrm>
            <a:off x="896620" y="1186815"/>
            <a:ext cx="4054475" cy="319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Enhance economic development</a:t>
            </a: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Strengthen cultural diplomacy</a:t>
            </a: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Focus on humanitarian aid and support the victims of the conflict</a:t>
            </a: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Highlight the resilience and bravery of the Ukrainian people</a:t>
            </a: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Negotiations</a:t>
            </a: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endParaRPr lang="en-US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>
                <a:solidFill>
                  <a:schemeClr val="bg1"/>
                </a:solidFill>
              </a:rPr>
              <a:t>Voicing up on online resources like Reddit and Twitter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图片 3" descr="65071680486737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675" y="1125220"/>
            <a:ext cx="3512185" cy="3321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body" idx="1"/>
          </p:nvPr>
        </p:nvSpPr>
        <p:spPr>
          <a:xfrm>
            <a:off x="723423" y="552670"/>
            <a:ext cx="405431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zh-CN"/>
              <a:t>Reference</a:t>
            </a:r>
            <a:endParaRPr lang="zh-CN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</a:p>
        </p:txBody>
      </p:sp>
      <p:sp>
        <p:nvSpPr>
          <p:cNvPr id="2" name="文本框 1"/>
          <p:cNvSpPr txBox="1"/>
          <p:nvPr/>
        </p:nvSpPr>
        <p:spPr>
          <a:xfrm>
            <a:off x="723423" y="1089453"/>
            <a:ext cx="7519218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565" marR="86995" indent="-139065" algn="just" rtl="0">
              <a:spcBef>
                <a:spcPts val="650"/>
              </a:spcBef>
              <a:spcAft>
                <a:spcPts val="0"/>
              </a:spcAft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Neel Kant, Raul Puri, Nikolai Yakovenko, and Bryan Catanzaro. Practical text classification with large pre-trained language models. </a:t>
            </a:r>
            <a:r>
              <a:rPr lang="en-US" altLang="zh-CN" sz="12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abs/1812.01207, 2018. URL 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http://arxiv.org/abs/1812.01207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05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" marR="86995" indent="-139065" algn="just" rtl="0">
              <a:spcBef>
                <a:spcPts val="0"/>
              </a:spcBef>
              <a:spcAft>
                <a:spcPts val="0"/>
              </a:spcAft>
            </a:pPr>
            <a:endParaRPr lang="en-US" altLang="zh-CN" sz="1050" i="0" u="none" strike="noStrik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" marR="86995" indent="-139065" algn="just" rtl="0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Yinhan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Myle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Ott, Naman Goyal,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Jingfei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Du, Mandar Joshi,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Danqi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Chen, Omer Levy, Mike Lewis, Luke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Zettle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moyer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Veselin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Stoyanov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Roberta: A robustly optimized BERT pretraining approach. </a:t>
            </a:r>
            <a:r>
              <a:rPr lang="en-US" altLang="zh-CN" sz="12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abs/1907.11692, 2019. URL 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http://arxiv.org/abs/1907.11692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05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" marR="86360" indent="-139065" algn="just" rtl="0">
              <a:spcBef>
                <a:spcPts val="0"/>
              </a:spcBef>
              <a:spcAft>
                <a:spcPts val="0"/>
              </a:spcAft>
            </a:pPr>
            <a:endParaRPr lang="en-US" altLang="zh-CN" sz="1050" i="0" u="none" strike="noStrik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" marR="86360" indent="-139065" algn="just" rtl="0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Saif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M. Mohammad, Felipe Bravo-Marquez, Mohammad Salameh, and Svetlana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Kiritchenko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Semeval-2018 Task 1: Affect in tweets. In </a:t>
            </a:r>
            <a:r>
              <a:rPr lang="en-US" altLang="zh-CN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International Workshop on Semantic Evaluation (SemEval-2018)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 Orleans, LA, USA, 2018.</a:t>
            </a:r>
            <a:endParaRPr lang="en-US" altLang="zh-CN" sz="105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altLang="zh-CN" sz="105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Victor Sanh, Lysandre Debut, Julien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Chaumond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Thomas Wolf. </a:t>
            </a:r>
            <a:r>
              <a:rPr lang="en-US" altLang="zh-CN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distilled version of BERT: smaller, faster, cheaper and lighter. </a:t>
            </a:r>
            <a:r>
              <a:rPr lang="en-US" altLang="zh-CN" sz="12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abs/1910.01108, 2019. URL 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http://arxiv.org/abs/1910.01108</a:t>
            </a: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/>
          <p:nvPr/>
        </p:nvSpPr>
        <p:spPr>
          <a:xfrm>
            <a:off x="0" y="1052318"/>
            <a:ext cx="9144000" cy="3162600"/>
          </a:xfrm>
          <a:prstGeom prst="rect">
            <a:avLst/>
          </a:prstGeom>
          <a:solidFill>
            <a:schemeClr val="dk1">
              <a:alpha val="74901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995795" y="1844400"/>
            <a:ext cx="28833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chemeClr val="lt1"/>
                </a:solidFill>
              </a:rPr>
              <a:t>Thank you </a:t>
            </a:r>
            <a:endParaRPr sz="4500" dirty="0">
              <a:solidFill>
                <a:schemeClr val="lt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chemeClr val="lt1"/>
                </a:solidFill>
              </a:rPr>
              <a:t>&amp; QA</a:t>
            </a:r>
            <a:endParaRPr sz="4500" dirty="0">
              <a:solidFill>
                <a:schemeClr val="lt1"/>
              </a:solidFill>
            </a:endParaRPr>
          </a:p>
        </p:txBody>
      </p:sp>
      <p:pic>
        <p:nvPicPr>
          <p:cNvPr id="2" name="Google Shape;163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1241" y="1327906"/>
            <a:ext cx="3479649" cy="26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0" y="411456"/>
            <a:ext cx="9144000" cy="4320600"/>
          </a:xfrm>
          <a:prstGeom prst="rect">
            <a:avLst/>
          </a:prstGeom>
          <a:blipFill rotWithShape="1">
            <a:blip r:embed="rId1">
              <a:alphaModFix amt="30000"/>
            </a:blip>
            <a:stretch>
              <a:fillRect l="-719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3729454" y="651261"/>
            <a:ext cx="1485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AGENDA</a:t>
            </a:r>
            <a:endParaRPr sz="240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grpSp>
        <p:nvGrpSpPr>
          <p:cNvPr id="182" name="Google Shape;182;p34"/>
          <p:cNvGrpSpPr/>
          <p:nvPr/>
        </p:nvGrpSpPr>
        <p:grpSpPr>
          <a:xfrm>
            <a:off x="1218210" y="1374145"/>
            <a:ext cx="2511239" cy="438581"/>
            <a:chOff x="2139947" y="1950844"/>
            <a:chExt cx="3348318" cy="584775"/>
          </a:xfrm>
        </p:grpSpPr>
        <p:grpSp>
          <p:nvGrpSpPr>
            <p:cNvPr id="183" name="Google Shape;183;p34"/>
            <p:cNvGrpSpPr/>
            <p:nvPr/>
          </p:nvGrpSpPr>
          <p:grpSpPr>
            <a:xfrm>
              <a:off x="2139947" y="1950844"/>
              <a:ext cx="466801" cy="584775"/>
              <a:chOff x="2125911" y="1872990"/>
              <a:chExt cx="466801" cy="584775"/>
            </a:xfrm>
          </p:grpSpPr>
          <p:sp>
            <p:nvSpPr>
              <p:cNvPr id="184" name="Google Shape;184;p34"/>
              <p:cNvSpPr/>
              <p:nvPr/>
            </p:nvSpPr>
            <p:spPr>
              <a:xfrm>
                <a:off x="2125911" y="1931374"/>
                <a:ext cx="466801" cy="468006"/>
              </a:xfrm>
              <a:prstGeom prst="rect">
                <a:avLst/>
              </a:prstGeom>
              <a:solidFill>
                <a:srgbClr val="B8CDD8"/>
              </a:solidFill>
              <a:ln>
                <a:noFill/>
              </a:ln>
              <a:effectLst>
                <a:outerShdw dist="38100" dir="2700000" algn="tl" rotWithShape="0">
                  <a:srgbClr val="32A0FF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endParaRPr>
              </a:p>
            </p:txBody>
          </p:sp>
          <p:sp>
            <p:nvSpPr>
              <p:cNvPr id="185" name="Google Shape;185;p34"/>
              <p:cNvSpPr txBox="1"/>
              <p:nvPr/>
            </p:nvSpPr>
            <p:spPr>
              <a:xfrm>
                <a:off x="2219298" y="1872990"/>
                <a:ext cx="28002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1416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endParaRPr>
              </a:p>
            </p:txBody>
          </p:sp>
        </p:grpSp>
        <p:sp>
          <p:nvSpPr>
            <p:cNvPr id="186" name="Google Shape;186;p34"/>
            <p:cNvSpPr/>
            <p:nvPr/>
          </p:nvSpPr>
          <p:spPr>
            <a:xfrm>
              <a:off x="2967665" y="2012367"/>
              <a:ext cx="252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zh-CN" sz="1950" dirty="0">
                  <a:solidFill>
                    <a:schemeClr val="lt1"/>
                  </a:solidFill>
                  <a:latin typeface="Times New Roman" panose="02020603050405020304" pitchFamily="18" charset="0"/>
                  <a:ea typeface="Roboto Slab"/>
                  <a:cs typeface="Times New Roman" panose="02020603050405020304" pitchFamily="18" charset="0"/>
                  <a:sym typeface="Roboto Slab"/>
                </a:rPr>
                <a:t>Background</a:t>
              </a:r>
              <a:r>
                <a:rPr lang="zh-CN" sz="1250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sz="12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7" name="Google Shape;187;p34"/>
          <p:cNvSpPr/>
          <p:nvPr/>
        </p:nvSpPr>
        <p:spPr>
          <a:xfrm>
            <a:off x="1218210" y="3588977"/>
            <a:ext cx="350100" cy="351000"/>
          </a:xfrm>
          <a:prstGeom prst="rect">
            <a:avLst/>
          </a:prstGeom>
          <a:solidFill>
            <a:srgbClr val="B8CDD8"/>
          </a:solidFill>
          <a:ln>
            <a:noFill/>
          </a:ln>
          <a:effectLst>
            <a:outerShdw dist="38100" dir="2700000" algn="tl" rotWithShape="0">
              <a:srgbClr val="32A0FF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4964700" y="2468075"/>
            <a:ext cx="350100" cy="351000"/>
          </a:xfrm>
          <a:prstGeom prst="rect">
            <a:avLst/>
          </a:prstGeom>
          <a:solidFill>
            <a:srgbClr val="B8CDD8"/>
          </a:solidFill>
          <a:ln>
            <a:noFill/>
          </a:ln>
          <a:effectLst>
            <a:outerShdw dist="38100" dir="2700000" algn="tl" rotWithShape="0">
              <a:srgbClr val="32A0FF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1218210" y="2468068"/>
            <a:ext cx="350100" cy="351000"/>
          </a:xfrm>
          <a:prstGeom prst="rect">
            <a:avLst/>
          </a:prstGeom>
          <a:solidFill>
            <a:srgbClr val="B8CDD8"/>
          </a:solidFill>
          <a:ln>
            <a:noFill/>
          </a:ln>
          <a:effectLst>
            <a:outerShdw dist="38100" dir="2700000" algn="tl" rotWithShape="0">
              <a:srgbClr val="32A0FF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190" name="Google Shape;190;p34"/>
          <p:cNvGrpSpPr/>
          <p:nvPr/>
        </p:nvGrpSpPr>
        <p:grpSpPr>
          <a:xfrm>
            <a:off x="4942516" y="3545190"/>
            <a:ext cx="350101" cy="438581"/>
            <a:chOff x="2125911" y="1872990"/>
            <a:chExt cx="466801" cy="584775"/>
          </a:xfrm>
        </p:grpSpPr>
        <p:sp>
          <p:nvSpPr>
            <p:cNvPr id="191" name="Google Shape;191;p34"/>
            <p:cNvSpPr/>
            <p:nvPr/>
          </p:nvSpPr>
          <p:spPr>
            <a:xfrm>
              <a:off x="2125911" y="1931374"/>
              <a:ext cx="466801" cy="468006"/>
            </a:xfrm>
            <a:prstGeom prst="rect">
              <a:avLst/>
            </a:prstGeom>
            <a:solidFill>
              <a:srgbClr val="B8CDD8"/>
            </a:solidFill>
            <a:ln>
              <a:noFill/>
            </a:ln>
            <a:effectLst>
              <a:outerShdw dist="38100" dir="2700000" algn="tl" rotWithShape="0">
                <a:srgbClr val="32A0FF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192" name="Google Shape;192;p34"/>
            <p:cNvSpPr txBox="1"/>
            <p:nvPr/>
          </p:nvSpPr>
          <p:spPr>
            <a:xfrm>
              <a:off x="2219298" y="1872990"/>
              <a:ext cx="28002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1416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  <p:sp>
        <p:nvSpPr>
          <p:cNvPr id="193" name="Google Shape;193;p34"/>
          <p:cNvSpPr/>
          <p:nvPr/>
        </p:nvSpPr>
        <p:spPr>
          <a:xfrm>
            <a:off x="4964710" y="1461737"/>
            <a:ext cx="350100" cy="351000"/>
          </a:xfrm>
          <a:prstGeom prst="rect">
            <a:avLst/>
          </a:prstGeom>
          <a:solidFill>
            <a:srgbClr val="B8CDD8"/>
          </a:solidFill>
          <a:ln>
            <a:noFill/>
          </a:ln>
          <a:effectLst>
            <a:outerShdw dist="38100" dir="2700000" algn="tl" rotWithShape="0">
              <a:srgbClr val="32A0FF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1802100" y="2407975"/>
            <a:ext cx="2523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CN" sz="1900" dirty="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Sentiment Modeling</a:t>
            </a:r>
            <a:endParaRPr sz="1900" dirty="0">
              <a:solidFill>
                <a:schemeClr val="l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950" dirty="0">
              <a:solidFill>
                <a:schemeClr val="l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950" dirty="0">
              <a:solidFill>
                <a:schemeClr val="l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802100" y="3349425"/>
            <a:ext cx="2391900" cy="11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90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Sentiment Classification</a:t>
            </a:r>
            <a:endParaRPr sz="1900">
              <a:solidFill>
                <a:schemeClr val="l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756175" y="1350700"/>
            <a:ext cx="2523900" cy="11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900" dirty="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Factor and Topics Identification</a:t>
            </a:r>
            <a:endParaRPr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5756175" y="2310738"/>
            <a:ext cx="2523900" cy="11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900" dirty="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Visualizations &amp; Storytelling</a:t>
            </a:r>
            <a:endParaRPr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756175" y="3357675"/>
            <a:ext cx="2721300" cy="11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900">
                <a:solidFill>
                  <a:schemeClr val="l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Conclusion &amp; Recommendations</a:t>
            </a:r>
            <a:endParaRPr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5223071" y="611285"/>
            <a:ext cx="3920930" cy="3920930"/>
          </a:xfrm>
          <a:prstGeom prst="ellipse">
            <a:avLst/>
          </a:prstGeom>
          <a:blipFill rotWithShape="1">
            <a:blip r:embed="rId1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6569081" y="1899526"/>
            <a:ext cx="1228910" cy="139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600" dirty="0">
                <a:solidFill>
                  <a:srgbClr val="D8D8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8600" dirty="0">
              <a:solidFill>
                <a:srgbClr val="D8D8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814576" y="2400212"/>
            <a:ext cx="353171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Modeling</a:t>
            </a:r>
            <a:endParaRPr sz="29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831939" y="3161959"/>
            <a:ext cx="3369672" cy="0"/>
          </a:xfrm>
          <a:prstGeom prst="straightConnector1">
            <a:avLst/>
          </a:prstGeom>
          <a:noFill/>
          <a:ln w="1905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718533" y="342289"/>
            <a:ext cx="4054200" cy="61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 dirty="0"/>
          </a:p>
        </p:txBody>
      </p:sp>
      <p:sp>
        <p:nvSpPr>
          <p:cNvPr id="41" name="箭头: V 形 40"/>
          <p:cNvSpPr/>
          <p:nvPr/>
        </p:nvSpPr>
        <p:spPr>
          <a:xfrm>
            <a:off x="5748364" y="14137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箭头: V 形 41"/>
          <p:cNvSpPr/>
          <p:nvPr/>
        </p:nvSpPr>
        <p:spPr>
          <a:xfrm>
            <a:off x="4424121" y="14137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箭头: V 形 42"/>
          <p:cNvSpPr/>
          <p:nvPr/>
        </p:nvSpPr>
        <p:spPr>
          <a:xfrm>
            <a:off x="3079940" y="14137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箭头: V 形 43"/>
          <p:cNvSpPr/>
          <p:nvPr/>
        </p:nvSpPr>
        <p:spPr>
          <a:xfrm>
            <a:off x="1735759" y="14137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034523" y="1524230"/>
            <a:ext cx="925685" cy="668699"/>
            <a:chOff x="3791552" y="2328826"/>
            <a:chExt cx="1891018" cy="1423691"/>
          </a:xfrm>
        </p:grpSpPr>
        <p:pic>
          <p:nvPicPr>
            <p:cNvPr id="46" name="图片 45" descr="图片包含 图示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83301" b="91016" l="76465" r="92090">
                          <a14:foregroundMark x1="76563" y1="83887" x2="91602" y2="88184"/>
                          <a14:foregroundMark x1="76465" y1="88477" x2="91699" y2="84082"/>
                          <a14:foregroundMark x1="90137" y1="83887" x2="89355" y2="86719"/>
                          <a14:foregroundMark x1="91406" y1="83887" x2="92090" y2="86230"/>
                          <a14:foregroundMark x1="76563" y1="84473" x2="76855" y2="87891"/>
                          <a14:foregroundMark x1="84180" y1="91016" x2="84180" y2="91016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34" t="82460" r="6630" b="8071"/>
            <a:stretch>
              <a:fillRect/>
            </a:stretch>
          </p:blipFill>
          <p:spPr>
            <a:xfrm>
              <a:off x="3791552" y="2328826"/>
              <a:ext cx="1243782" cy="649357"/>
            </a:xfrm>
            <a:prstGeom prst="rect">
              <a:avLst/>
            </a:prstGeom>
          </p:spPr>
        </p:pic>
        <p:pic>
          <p:nvPicPr>
            <p:cNvPr id="47" name="图片 46" descr="形状&#10;&#10;低可信度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552" y="2804018"/>
              <a:ext cx="948499" cy="948499"/>
            </a:xfrm>
            <a:prstGeom prst="rect">
              <a:avLst/>
            </a:prstGeom>
          </p:spPr>
        </p:pic>
        <p:pic>
          <p:nvPicPr>
            <p:cNvPr id="48" name="图片 47" descr="图片包含 游戏机, 物体, 钟表, 花&#10;&#10;描述已自动生成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381" y="2630876"/>
              <a:ext cx="999189" cy="999189"/>
            </a:xfrm>
            <a:prstGeom prst="rect">
              <a:avLst/>
            </a:prstGeom>
          </p:spPr>
        </p:pic>
        <p:pic>
          <p:nvPicPr>
            <p:cNvPr id="49" name="图片 48" descr="图片包含 游戏机, 钟表&#10;&#10;描述已自动生成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062" y="2653505"/>
              <a:ext cx="886249" cy="948499"/>
            </a:xfrm>
            <a:prstGeom prst="rect">
              <a:avLst/>
            </a:prstGeom>
          </p:spPr>
        </p:pic>
      </p:grpSp>
      <p:pic>
        <p:nvPicPr>
          <p:cNvPr id="50" name="图片 49" descr="图标&#10;&#10;描述已自动生成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8" y="1257542"/>
            <a:ext cx="702528" cy="702528"/>
          </a:xfrm>
          <a:prstGeom prst="rect">
            <a:avLst/>
          </a:prstGeom>
        </p:spPr>
      </p:pic>
      <p:pic>
        <p:nvPicPr>
          <p:cNvPr id="51" name="图片 50" descr="图标&#10;&#10;描述已自动生成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01" y="1758084"/>
            <a:ext cx="599107" cy="599107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6089357" y="1478647"/>
            <a:ext cx="805129" cy="733745"/>
            <a:chOff x="9115187" y="3670852"/>
            <a:chExt cx="1244161" cy="1230540"/>
          </a:xfrm>
        </p:grpSpPr>
        <p:pic>
          <p:nvPicPr>
            <p:cNvPr id="53" name="图片 52" descr="形状&#10;&#10;低可信度描述已自动生成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187" y="3670852"/>
              <a:ext cx="1230540" cy="1230540"/>
            </a:xfrm>
            <a:prstGeom prst="rect">
              <a:avLst/>
            </a:prstGeom>
          </p:spPr>
        </p:pic>
        <p:pic>
          <p:nvPicPr>
            <p:cNvPr id="54" name="图片 53" descr="图片包含 游戏机, 钟表&#10;&#10;描述已自动生成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106" y="4041495"/>
              <a:ext cx="777242" cy="831835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424381" y="1524230"/>
            <a:ext cx="996254" cy="687035"/>
            <a:chOff x="3154917" y="2933851"/>
            <a:chExt cx="1539504" cy="1152203"/>
          </a:xfrm>
        </p:grpSpPr>
        <p:grpSp>
          <p:nvGrpSpPr>
            <p:cNvPr id="56" name="组合 55"/>
            <p:cNvGrpSpPr/>
            <p:nvPr/>
          </p:nvGrpSpPr>
          <p:grpSpPr>
            <a:xfrm>
              <a:off x="3245562" y="2933851"/>
              <a:ext cx="1115313" cy="539047"/>
              <a:chOff x="5979133" y="2499661"/>
              <a:chExt cx="1196919" cy="628092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5979133" y="2664931"/>
                <a:ext cx="1196919" cy="2781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-9522" rIns="0" bIns="-9522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TW" altLang="zh-CN" sz="1050" b="1" i="0" u="none" strike="noStrike" cap="none" normalizeH="0" baseline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inherit"/>
                    <a:cs typeface="Times New Roman" panose="02020603050405020304" pitchFamily="18" charset="0"/>
                  </a:rPr>
                  <a:t>俄烏戰爭</a:t>
                </a:r>
                <a:r>
                  <a:rPr kumimoji="0" lang="zh-CN" altLang="zh-CN" sz="1050" b="1" i="0" u="none" strike="noStrike" cap="none" normalizeH="0" baseline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0" lang="zh-CN" altLang="zh-CN" sz="1050" b="1" i="0" u="none" strike="noStrike" cap="none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1" name="图片 60" descr="图片包含 游戏机, 钟表&#10;&#10;描述已自动生成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394" y="2499661"/>
                <a:ext cx="586870" cy="628092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/>
          </p:nvGrpSpPr>
          <p:grpSpPr>
            <a:xfrm>
              <a:off x="3154917" y="3518277"/>
              <a:ext cx="1539504" cy="567777"/>
              <a:chOff x="5875088" y="3017228"/>
              <a:chExt cx="1652147" cy="66156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5875088" y="3017228"/>
                <a:ext cx="1652147" cy="661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800" b="1" i="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Russian invasion of Ukraine War</a:t>
                </a:r>
                <a:endParaRPr lang="en-US" altLang="zh-CN" sz="800" b="1" i="0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9" name="图片 58" descr="图片包含 游戏机, 花&#10;&#10;描述已自动生成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1976" y="3065658"/>
                <a:ext cx="593288" cy="561219"/>
              </a:xfrm>
              <a:prstGeom prst="rect">
                <a:avLst/>
              </a:prstGeom>
            </p:spPr>
          </p:pic>
        </p:grpSp>
      </p:grpSp>
      <p:grpSp>
        <p:nvGrpSpPr>
          <p:cNvPr id="62" name="组合 61"/>
          <p:cNvGrpSpPr/>
          <p:nvPr/>
        </p:nvGrpSpPr>
        <p:grpSpPr>
          <a:xfrm>
            <a:off x="4664914" y="1451862"/>
            <a:ext cx="1163362" cy="738664"/>
            <a:chOff x="6560676" y="838527"/>
            <a:chExt cx="1797735" cy="1238787"/>
          </a:xfrm>
        </p:grpSpPr>
        <p:sp>
          <p:nvSpPr>
            <p:cNvPr id="63" name="文本框 62"/>
            <p:cNvSpPr txBox="1"/>
            <p:nvPr/>
          </p:nvSpPr>
          <p:spPr>
            <a:xfrm>
              <a:off x="6560676" y="838527"/>
              <a:ext cx="1797735" cy="1238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700" b="0" i="1" dirty="0">
                  <a:solidFill>
                    <a:sysClr val="windowText" lastClr="000000"/>
                  </a:solidFill>
                  <a:effectLst/>
                  <a:latin typeface="TwitterChirp"/>
                </a:rPr>
                <a:t>“Happy Birthday!” </a:t>
              </a:r>
              <a:endParaRPr lang="en-US" altLang="zh-CN" sz="700" b="0" i="1" dirty="0">
                <a:solidFill>
                  <a:sysClr val="windowText" lastClr="000000"/>
                </a:solidFill>
                <a:effectLst/>
                <a:latin typeface="TwitterChirp"/>
              </a:endParaRPr>
            </a:p>
            <a:p>
              <a:r>
                <a:rPr lang="en-US" altLang="zh-CN" sz="700" b="0" i="1" dirty="0">
                  <a:solidFill>
                    <a:sysClr val="windowText" lastClr="000000"/>
                  </a:solidFill>
                  <a:effectLst/>
                  <a:latin typeface="TwitterChirp"/>
                </a:rPr>
                <a:t>…… </a:t>
              </a:r>
              <a:endParaRPr lang="en-US" altLang="zh-CN" sz="700" b="0" i="1" dirty="0">
                <a:solidFill>
                  <a:sysClr val="windowText" lastClr="000000"/>
                </a:solidFill>
                <a:effectLst/>
                <a:latin typeface="TwitterChirp"/>
              </a:endParaRPr>
            </a:p>
            <a:p>
              <a:r>
                <a:rPr lang="en-US" altLang="zh-CN" sz="700" b="0" i="1" dirty="0">
                  <a:solidFill>
                    <a:sysClr val="windowText" lastClr="000000"/>
                  </a:solidFill>
                  <a:effectLst/>
                  <a:latin typeface="TwitterChirp"/>
                </a:rPr>
                <a:t>“Found a Transponder Snail! "I'll never forget you!!" Local cook sets sail!”</a:t>
              </a:r>
              <a:endParaRPr lang="en-US" altLang="zh-CN" sz="700" b="0" i="1" dirty="0">
                <a:solidFill>
                  <a:sysClr val="windowText" lastClr="000000"/>
                </a:solidFill>
                <a:effectLst/>
                <a:latin typeface="TwitterChirp"/>
              </a:endParaRPr>
            </a:p>
            <a:p>
              <a:r>
                <a:rPr lang="en-US" altLang="zh-CN" sz="7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7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Advertisement</a:t>
              </a:r>
              <a:r>
                <a:rPr lang="en-US" altLang="zh-CN" sz="7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7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2" name="图片 191" descr="图片包含 游戏机, 钟表&#10;&#10;描述已自动生成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958" y="1234860"/>
              <a:ext cx="777242" cy="831835"/>
            </a:xfrm>
            <a:prstGeom prst="rect">
              <a:avLst/>
            </a:prstGeom>
          </p:spPr>
        </p:pic>
      </p:grpSp>
      <p:sp>
        <p:nvSpPr>
          <p:cNvPr id="193" name="文本框 192"/>
          <p:cNvSpPr txBox="1"/>
          <p:nvPr/>
        </p:nvSpPr>
        <p:spPr>
          <a:xfrm>
            <a:off x="1983428" y="1174863"/>
            <a:ext cx="878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Tags</a:t>
            </a:r>
            <a:endParaRPr lang="zh-CN" altLang="en-US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3021331" y="1124815"/>
            <a:ext cx="135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Language (spaCy)</a:t>
            </a:r>
            <a:endParaRPr lang="en-US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non-English Text</a:t>
            </a:r>
            <a:endParaRPr lang="zh-CN" altLang="en-US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4416951" y="1113308"/>
            <a:ext cx="1272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Meaning</a:t>
            </a:r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Comments</a:t>
            </a:r>
            <a:endParaRPr lang="zh-CN" altLang="en-US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5755374" y="1183033"/>
            <a:ext cx="1272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Duplicates</a:t>
            </a:r>
            <a:endParaRPr lang="zh-CN" altLang="en-US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图形 196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4596" y="1257395"/>
            <a:ext cx="1181858" cy="1069749"/>
          </a:xfrm>
          <a:prstGeom prst="rect">
            <a:avLst/>
          </a:prstGeom>
        </p:spPr>
      </p:pic>
      <p:pic>
        <p:nvPicPr>
          <p:cNvPr id="198" name="图形 197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983" y="2961956"/>
            <a:ext cx="1181858" cy="1069749"/>
          </a:xfrm>
          <a:prstGeom prst="rect">
            <a:avLst/>
          </a:prstGeom>
        </p:spPr>
      </p:pic>
      <p:sp>
        <p:nvSpPr>
          <p:cNvPr id="200" name="箭头: V 形 199"/>
          <p:cNvSpPr/>
          <p:nvPr/>
        </p:nvSpPr>
        <p:spPr>
          <a:xfrm>
            <a:off x="1735759" y="30713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1" name="图片 200" descr="形状&#10;&#10;低可信度描述已自动生成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03" y="3184529"/>
            <a:ext cx="599444" cy="599444"/>
          </a:xfrm>
          <a:prstGeom prst="rect">
            <a:avLst/>
          </a:prstGeom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185" b="91056" l="6767" r="93835">
                        <a14:foregroundMark x1="9173" y1="32845" x2="11128" y2="40469"/>
                        <a14:foregroundMark x1="7068" y1="41789" x2="7068" y2="32698"/>
                        <a14:foregroundMark x1="6767" y1="31965" x2="6917" y2="35630"/>
                        <a14:foregroundMark x1="31880" y1="7185" x2="32180" y2="7918"/>
                        <a14:foregroundMark x1="70075" y1="87830" x2="79248" y2="84457"/>
                        <a14:foregroundMark x1="60602" y1="84311" x2="65113" y2="84311"/>
                        <a14:foregroundMark x1="70226" y1="89150" x2="74737" y2="91056"/>
                        <a14:foregroundMark x1="72481" y1="89443" x2="74887" y2="89736"/>
                        <a14:foregroundMark x1="73233" y1="90616" x2="75188" y2="90469"/>
                        <a14:foregroundMark x1="63308" y1="84604" x2="65564" y2="86510"/>
                        <a14:foregroundMark x1="88872" y1="85191" x2="90827" y2="70088"/>
                        <a14:foregroundMark x1="90827" y1="70088" x2="89474" y2="61290"/>
                        <a14:foregroundMark x1="93233" y1="66129" x2="92180" y2="68475"/>
                        <a14:foregroundMark x1="92030" y1="77713" x2="91429" y2="79912"/>
                        <a14:foregroundMark x1="93534" y1="78152" x2="93534" y2="78152"/>
                        <a14:foregroundMark x1="93684" y1="79179" x2="93684" y2="79179"/>
                        <a14:foregroundMark x1="93835" y1="68328" x2="93835" y2="68328"/>
                        <a14:foregroundMark x1="93835" y1="67595" x2="93835" y2="67595"/>
                        <a14:foregroundMark x1="11579" y1="84751" x2="11579" y2="84751"/>
                        <a14:foregroundMark x1="22105" y1="81085" x2="22105" y2="81085"/>
                        <a14:foregroundMark x1="34135" y1="81672" x2="34135" y2="81672"/>
                        <a14:foregroundMark x1="45113" y1="81085" x2="45113" y2="81085"/>
                        <a14:foregroundMark x1="71128" y1="9531" x2="71128" y2="9531"/>
                        <a14:foregroundMark x1="78346" y1="10411" x2="78346" y2="10411"/>
                        <a14:foregroundMark x1="86767" y1="7478" x2="86767" y2="7478"/>
                        <a14:foregroundMark x1="83008" y1="24633" x2="83008" y2="24633"/>
                        <a14:foregroundMark x1="93534" y1="28592" x2="93534" y2="28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2100" y="3496830"/>
            <a:ext cx="427096" cy="438014"/>
          </a:xfrm>
          <a:prstGeom prst="rect">
            <a:avLst/>
          </a:prstGeom>
        </p:spPr>
      </p:pic>
      <p:sp>
        <p:nvSpPr>
          <p:cNvPr id="203" name="箭头: V 形 202"/>
          <p:cNvSpPr/>
          <p:nvPr/>
        </p:nvSpPr>
        <p:spPr>
          <a:xfrm>
            <a:off x="3035886" y="30713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" name="图片 203" descr="形状&#10;&#10;低可信度描述已自动生成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06" y="3104677"/>
            <a:ext cx="784306" cy="784306"/>
          </a:xfrm>
          <a:prstGeom prst="rect">
            <a:avLst/>
          </a:prstGeom>
        </p:spPr>
      </p:pic>
      <p:sp>
        <p:nvSpPr>
          <p:cNvPr id="205" name="文本框 204"/>
          <p:cNvSpPr txBox="1"/>
          <p:nvPr/>
        </p:nvSpPr>
        <p:spPr>
          <a:xfrm>
            <a:off x="1784796" y="2820126"/>
            <a:ext cx="1197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2955930" y="2824395"/>
            <a:ext cx="1411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矩形: 圆角 206"/>
          <p:cNvSpPr/>
          <p:nvPr/>
        </p:nvSpPr>
        <p:spPr>
          <a:xfrm>
            <a:off x="3546851" y="3179559"/>
            <a:ext cx="92572" cy="63706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: 圆角 207"/>
          <p:cNvSpPr/>
          <p:nvPr/>
        </p:nvSpPr>
        <p:spPr>
          <a:xfrm>
            <a:off x="3642543" y="3179559"/>
            <a:ext cx="92572" cy="63706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箭头: V 形 209"/>
          <p:cNvSpPr/>
          <p:nvPr/>
        </p:nvSpPr>
        <p:spPr>
          <a:xfrm>
            <a:off x="4328310" y="3071396"/>
            <a:ext cx="1487116" cy="863448"/>
          </a:xfrm>
          <a:prstGeom prst="chevron">
            <a:avLst>
              <a:gd name="adj" fmla="val 2951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631564" y="3910312"/>
            <a:ext cx="173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Term Frequency-Inverse 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Document Frequency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Bag-of-words</a:t>
            </a:r>
            <a:endParaRPr lang="zh-CN" altLang="en-US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2960208" y="3918775"/>
            <a:ext cx="153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2 Feature Selection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: 1000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1" name="图片 230" descr="图片包含 Teams&#10;&#10;描述已自动生成"/>
          <p:cNvPicPr>
            <a:picLocks noChangeAspect="1"/>
          </p:cNvPicPr>
          <p:nvPr/>
        </p:nvPicPr>
        <p:blipFill rotWithShape="1">
          <a:blip r:embed="rId18"/>
          <a:srcRect l="26904" t="7206" r="25308"/>
          <a:stretch>
            <a:fillRect/>
          </a:stretch>
        </p:blipFill>
        <p:spPr>
          <a:xfrm>
            <a:off x="4665986" y="3136677"/>
            <a:ext cx="800244" cy="752306"/>
          </a:xfrm>
          <a:prstGeom prst="rect">
            <a:avLst/>
          </a:prstGeom>
        </p:spPr>
      </p:pic>
      <p:sp>
        <p:nvSpPr>
          <p:cNvPr id="233" name="文本框 232"/>
          <p:cNvSpPr txBox="1"/>
          <p:nvPr/>
        </p:nvSpPr>
        <p:spPr>
          <a:xfrm>
            <a:off x="4090087" y="2828664"/>
            <a:ext cx="1848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achine</a:t>
            </a:r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Models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4306586" y="3910312"/>
            <a:ext cx="1534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Logistic Regression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Random Forest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Naïve Bayes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en-CA" altLang="zh-CN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altLang="zh-CN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MLP</a:t>
            </a:r>
            <a:endParaRPr lang="en-CA" altLang="zh-CN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5" name="Google Shape;249;p39"/>
          <p:cNvGrpSpPr/>
          <p:nvPr/>
        </p:nvGrpSpPr>
        <p:grpSpPr>
          <a:xfrm>
            <a:off x="5938125" y="3206632"/>
            <a:ext cx="563009" cy="682351"/>
            <a:chOff x="10456321" y="2677370"/>
            <a:chExt cx="750679" cy="909801"/>
          </a:xfrm>
          <a:solidFill>
            <a:srgbClr val="FFFF00"/>
          </a:solidFill>
        </p:grpSpPr>
        <p:sp>
          <p:nvSpPr>
            <p:cNvPr id="236" name="Google Shape;250;p39"/>
            <p:cNvSpPr/>
            <p:nvPr/>
          </p:nvSpPr>
          <p:spPr>
            <a:xfrm>
              <a:off x="10456321" y="2677370"/>
              <a:ext cx="750679" cy="909801"/>
            </a:xfrm>
            <a:custGeom>
              <a:avLst/>
              <a:gdLst/>
              <a:ahLst/>
              <a:cxnLst/>
              <a:rect l="l" t="t" r="r" b="b"/>
              <a:pathLst>
                <a:path w="1260049" h="1527142" extrusionOk="0">
                  <a:moveTo>
                    <a:pt x="1229412" y="2357"/>
                  </a:moveTo>
                  <a:lnTo>
                    <a:pt x="33779" y="2357"/>
                  </a:lnTo>
                  <a:cubicBezTo>
                    <a:pt x="16425" y="2357"/>
                    <a:pt x="2357" y="16425"/>
                    <a:pt x="2357" y="33779"/>
                  </a:cubicBezTo>
                  <a:lnTo>
                    <a:pt x="2357" y="1493385"/>
                  </a:lnTo>
                  <a:cubicBezTo>
                    <a:pt x="2357" y="1510740"/>
                    <a:pt x="16425" y="1524808"/>
                    <a:pt x="33779" y="1524808"/>
                  </a:cubicBezTo>
                  <a:lnTo>
                    <a:pt x="158000" y="1524808"/>
                  </a:lnTo>
                  <a:cubicBezTo>
                    <a:pt x="175354" y="1524808"/>
                    <a:pt x="189422" y="1510740"/>
                    <a:pt x="189422" y="1493385"/>
                  </a:cubicBezTo>
                  <a:lnTo>
                    <a:pt x="189422" y="872642"/>
                  </a:lnTo>
                  <a:lnTo>
                    <a:pt x="1229412" y="872642"/>
                  </a:lnTo>
                  <a:cubicBezTo>
                    <a:pt x="1246764" y="872642"/>
                    <a:pt x="1260835" y="858575"/>
                    <a:pt x="1260835" y="841220"/>
                  </a:cubicBezTo>
                  <a:lnTo>
                    <a:pt x="1260835" y="33779"/>
                  </a:lnTo>
                  <a:cubicBezTo>
                    <a:pt x="1260835" y="16425"/>
                    <a:pt x="1246767" y="2357"/>
                    <a:pt x="1229412" y="2357"/>
                  </a:cubicBezTo>
                  <a:close/>
                  <a:moveTo>
                    <a:pt x="65202" y="1461962"/>
                  </a:moveTo>
                  <a:lnTo>
                    <a:pt x="65202" y="65202"/>
                  </a:lnTo>
                  <a:lnTo>
                    <a:pt x="126577" y="65202"/>
                  </a:lnTo>
                  <a:lnTo>
                    <a:pt x="126577" y="1461962"/>
                  </a:lnTo>
                  <a:lnTo>
                    <a:pt x="65202" y="1461962"/>
                  </a:lnTo>
                  <a:close/>
                  <a:moveTo>
                    <a:pt x="1197996" y="809797"/>
                  </a:moveTo>
                  <a:lnTo>
                    <a:pt x="1197993" y="809797"/>
                  </a:lnTo>
                  <a:lnTo>
                    <a:pt x="189429" y="809797"/>
                  </a:lnTo>
                  <a:lnTo>
                    <a:pt x="189429" y="763948"/>
                  </a:lnTo>
                  <a:lnTo>
                    <a:pt x="1120725" y="763948"/>
                  </a:lnTo>
                  <a:lnTo>
                    <a:pt x="1120725" y="701103"/>
                  </a:lnTo>
                  <a:lnTo>
                    <a:pt x="189429" y="701103"/>
                  </a:lnTo>
                  <a:lnTo>
                    <a:pt x="189429" y="65202"/>
                  </a:lnTo>
                  <a:lnTo>
                    <a:pt x="1197996" y="65202"/>
                  </a:lnTo>
                  <a:lnTo>
                    <a:pt x="1197996" y="8097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237" name="Google Shape;251;p39"/>
            <p:cNvSpPr/>
            <p:nvPr/>
          </p:nvSpPr>
          <p:spPr>
            <a:xfrm>
              <a:off x="10698739" y="2769878"/>
              <a:ext cx="372531" cy="262083"/>
            </a:xfrm>
            <a:custGeom>
              <a:avLst/>
              <a:gdLst/>
              <a:ahLst/>
              <a:cxnLst/>
              <a:rect l="l" t="t" r="r" b="b"/>
              <a:pathLst>
                <a:path w="625311" h="439917" extrusionOk="0">
                  <a:moveTo>
                    <a:pt x="33779" y="437869"/>
                  </a:moveTo>
                  <a:lnTo>
                    <a:pt x="592776" y="437869"/>
                  </a:lnTo>
                  <a:cubicBezTo>
                    <a:pt x="610128" y="437869"/>
                    <a:pt x="624199" y="423801"/>
                    <a:pt x="624199" y="406446"/>
                  </a:cubicBezTo>
                  <a:lnTo>
                    <a:pt x="624199" y="33779"/>
                  </a:lnTo>
                  <a:cubicBezTo>
                    <a:pt x="624199" y="16425"/>
                    <a:pt x="610128" y="2357"/>
                    <a:pt x="592776" y="2357"/>
                  </a:cubicBezTo>
                  <a:lnTo>
                    <a:pt x="33779" y="2357"/>
                  </a:lnTo>
                  <a:cubicBezTo>
                    <a:pt x="16425" y="2357"/>
                    <a:pt x="2357" y="16425"/>
                    <a:pt x="2357" y="33779"/>
                  </a:cubicBezTo>
                  <a:lnTo>
                    <a:pt x="2357" y="406446"/>
                  </a:lnTo>
                  <a:cubicBezTo>
                    <a:pt x="2357" y="423801"/>
                    <a:pt x="16425" y="437869"/>
                    <a:pt x="33779" y="437869"/>
                  </a:cubicBezTo>
                  <a:close/>
                  <a:moveTo>
                    <a:pt x="468924" y="313281"/>
                  </a:moveTo>
                  <a:lnTo>
                    <a:pt x="531034" y="313281"/>
                  </a:lnTo>
                  <a:lnTo>
                    <a:pt x="531034" y="251168"/>
                  </a:lnTo>
                  <a:lnTo>
                    <a:pt x="468924" y="251168"/>
                  </a:lnTo>
                  <a:lnTo>
                    <a:pt x="468924" y="189058"/>
                  </a:lnTo>
                  <a:lnTo>
                    <a:pt x="531034" y="189058"/>
                  </a:lnTo>
                  <a:lnTo>
                    <a:pt x="531034" y="126944"/>
                  </a:lnTo>
                  <a:lnTo>
                    <a:pt x="468924" y="126944"/>
                  </a:lnTo>
                  <a:lnTo>
                    <a:pt x="468924" y="65202"/>
                  </a:lnTo>
                  <a:lnTo>
                    <a:pt x="561354" y="65202"/>
                  </a:lnTo>
                  <a:lnTo>
                    <a:pt x="561354" y="375023"/>
                  </a:lnTo>
                  <a:lnTo>
                    <a:pt x="468924" y="375023"/>
                  </a:lnTo>
                  <a:lnTo>
                    <a:pt x="468924" y="313281"/>
                  </a:lnTo>
                  <a:close/>
                  <a:moveTo>
                    <a:pt x="189428" y="65202"/>
                  </a:moveTo>
                  <a:lnTo>
                    <a:pt x="266332" y="65202"/>
                  </a:lnTo>
                  <a:lnTo>
                    <a:pt x="266332" y="157635"/>
                  </a:lnTo>
                  <a:lnTo>
                    <a:pt x="189428" y="157635"/>
                  </a:lnTo>
                  <a:lnTo>
                    <a:pt x="189428" y="65202"/>
                  </a:lnTo>
                  <a:close/>
                  <a:moveTo>
                    <a:pt x="126580" y="65202"/>
                  </a:moveTo>
                  <a:lnTo>
                    <a:pt x="126580" y="189058"/>
                  </a:lnTo>
                  <a:cubicBezTo>
                    <a:pt x="126580" y="206412"/>
                    <a:pt x="140648" y="220480"/>
                    <a:pt x="158003" y="220480"/>
                  </a:cubicBezTo>
                  <a:lnTo>
                    <a:pt x="297752" y="220480"/>
                  </a:lnTo>
                  <a:cubicBezTo>
                    <a:pt x="315104" y="220480"/>
                    <a:pt x="329175" y="206412"/>
                    <a:pt x="329175" y="189058"/>
                  </a:cubicBezTo>
                  <a:lnTo>
                    <a:pt x="329175" y="65202"/>
                  </a:lnTo>
                  <a:lnTo>
                    <a:pt x="406082" y="65202"/>
                  </a:lnTo>
                  <a:lnTo>
                    <a:pt x="406082" y="375023"/>
                  </a:lnTo>
                  <a:lnTo>
                    <a:pt x="65208" y="375023"/>
                  </a:lnTo>
                  <a:lnTo>
                    <a:pt x="65208" y="65202"/>
                  </a:lnTo>
                  <a:lnTo>
                    <a:pt x="126580" y="65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811258" y="2311742"/>
            <a:ext cx="4054200" cy="2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718246" y="865313"/>
            <a:ext cx="2235825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en-US" altLang="zh-CN" sz="7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zh-CN" sz="7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Search result</a:t>
            </a:r>
            <a:r>
              <a:rPr lang="en-CA" altLang="zh-CN" sz="7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-- </a:t>
            </a:r>
            <a:endParaRPr sz="7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Accuracy   - TF-IDF: 0.9513, BoW: 0.9513</a:t>
            </a:r>
            <a:endParaRPr sz="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Bayes Accuracy              - TF-IDF: 0.9072, BoW: 0.9378</a:t>
            </a:r>
            <a:endParaRPr sz="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Accuracy            - TF-IDF: 0.8011, BoW: 0.7872</a:t>
            </a:r>
            <a:endParaRPr sz="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 Accuracy               	</a:t>
            </a:r>
            <a:r>
              <a:rPr lang="en-US" alt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TF-IDF: 0.7552, BoW: 0.9512</a:t>
            </a:r>
            <a:endParaRPr sz="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Accuracy                    	</a:t>
            </a:r>
            <a:r>
              <a:rPr lang="en-US" alt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sz="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TF-IDF: 0.9672, BoW: 0.9663</a:t>
            </a:r>
            <a:endParaRPr sz="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718246" y="3884324"/>
            <a:ext cx="5707402" cy="96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zh-CN" sz="105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CA" altLang="zh-CN" sz="105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sz="10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 the Non-neural network approaches, </a:t>
            </a:r>
            <a:r>
              <a:rPr lang="zh-CN" sz="1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zh-CN" sz="1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TF_IDF</a:t>
            </a: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best accuracy. </a:t>
            </a:r>
            <a:endParaRPr lang="en-US" altLang="zh-CN" sz="1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Search has found best parameters for the model: {'C': 100, 'solver': 'liblinear’}</a:t>
            </a:r>
            <a:r>
              <a:rPr lang="en-CA" alt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19;p36"/>
          <p:cNvSpPr txBox="1">
            <a:spLocks noGrp="1"/>
          </p:cNvSpPr>
          <p:nvPr>
            <p:ph type="body" idx="1"/>
          </p:nvPr>
        </p:nvSpPr>
        <p:spPr>
          <a:xfrm>
            <a:off x="718533" y="342289"/>
            <a:ext cx="4936832" cy="61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CA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Search For Hyperparameter Tuning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8" y="1904029"/>
            <a:ext cx="3495292" cy="18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25" y="1128091"/>
            <a:ext cx="2833531" cy="26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5223071" y="611285"/>
            <a:ext cx="3920930" cy="3920930"/>
          </a:xfrm>
          <a:prstGeom prst="ellipse">
            <a:avLst/>
          </a:prstGeom>
          <a:blipFill rotWithShape="1">
            <a:blip r:embed="rId1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6569081" y="1899526"/>
            <a:ext cx="1228910" cy="139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600">
                <a:solidFill>
                  <a:srgbClr val="D8D8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8600">
              <a:solidFill>
                <a:srgbClr val="D8D8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569925" y="2369475"/>
            <a:ext cx="4317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CA" altLang="zh-CN" sz="29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9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Google Shape;243;p38"/>
          <p:cNvCxnSpPr/>
          <p:nvPr/>
        </p:nvCxnSpPr>
        <p:spPr>
          <a:xfrm rot="10800000" flipH="1">
            <a:off x="569925" y="3120450"/>
            <a:ext cx="4117500" cy="14100"/>
          </a:xfrm>
          <a:prstGeom prst="straightConnector1">
            <a:avLst/>
          </a:prstGeom>
          <a:noFill/>
          <a:ln w="1905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683876" y="402985"/>
            <a:ext cx="4812463" cy="61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Analysis – Dataset and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9" name="Google Shape;249;p39"/>
          <p:cNvGrpSpPr/>
          <p:nvPr/>
        </p:nvGrpSpPr>
        <p:grpSpPr>
          <a:xfrm>
            <a:off x="7855356" y="1335853"/>
            <a:ext cx="563009" cy="682351"/>
            <a:chOff x="10456321" y="2677370"/>
            <a:chExt cx="750679" cy="909801"/>
          </a:xfrm>
          <a:solidFill>
            <a:srgbClr val="FFFF00"/>
          </a:solidFill>
        </p:grpSpPr>
        <p:sp>
          <p:nvSpPr>
            <p:cNvPr id="250" name="Google Shape;250;p39"/>
            <p:cNvSpPr/>
            <p:nvPr/>
          </p:nvSpPr>
          <p:spPr>
            <a:xfrm>
              <a:off x="10456321" y="2677370"/>
              <a:ext cx="750679" cy="909801"/>
            </a:xfrm>
            <a:custGeom>
              <a:avLst/>
              <a:gdLst/>
              <a:ahLst/>
              <a:cxnLst/>
              <a:rect l="l" t="t" r="r" b="b"/>
              <a:pathLst>
                <a:path w="1260049" h="1527142" extrusionOk="0">
                  <a:moveTo>
                    <a:pt x="1229412" y="2357"/>
                  </a:moveTo>
                  <a:lnTo>
                    <a:pt x="33779" y="2357"/>
                  </a:lnTo>
                  <a:cubicBezTo>
                    <a:pt x="16425" y="2357"/>
                    <a:pt x="2357" y="16425"/>
                    <a:pt x="2357" y="33779"/>
                  </a:cubicBezTo>
                  <a:lnTo>
                    <a:pt x="2357" y="1493385"/>
                  </a:lnTo>
                  <a:cubicBezTo>
                    <a:pt x="2357" y="1510740"/>
                    <a:pt x="16425" y="1524808"/>
                    <a:pt x="33779" y="1524808"/>
                  </a:cubicBezTo>
                  <a:lnTo>
                    <a:pt x="158000" y="1524808"/>
                  </a:lnTo>
                  <a:cubicBezTo>
                    <a:pt x="175354" y="1524808"/>
                    <a:pt x="189422" y="1510740"/>
                    <a:pt x="189422" y="1493385"/>
                  </a:cubicBezTo>
                  <a:lnTo>
                    <a:pt x="189422" y="872642"/>
                  </a:lnTo>
                  <a:lnTo>
                    <a:pt x="1229412" y="872642"/>
                  </a:lnTo>
                  <a:cubicBezTo>
                    <a:pt x="1246764" y="872642"/>
                    <a:pt x="1260835" y="858575"/>
                    <a:pt x="1260835" y="841220"/>
                  </a:cubicBezTo>
                  <a:lnTo>
                    <a:pt x="1260835" y="33779"/>
                  </a:lnTo>
                  <a:cubicBezTo>
                    <a:pt x="1260835" y="16425"/>
                    <a:pt x="1246767" y="2357"/>
                    <a:pt x="1229412" y="2357"/>
                  </a:cubicBezTo>
                  <a:close/>
                  <a:moveTo>
                    <a:pt x="65202" y="1461962"/>
                  </a:moveTo>
                  <a:lnTo>
                    <a:pt x="65202" y="65202"/>
                  </a:lnTo>
                  <a:lnTo>
                    <a:pt x="126577" y="65202"/>
                  </a:lnTo>
                  <a:lnTo>
                    <a:pt x="126577" y="1461962"/>
                  </a:lnTo>
                  <a:lnTo>
                    <a:pt x="65202" y="1461962"/>
                  </a:lnTo>
                  <a:close/>
                  <a:moveTo>
                    <a:pt x="1197996" y="809797"/>
                  </a:moveTo>
                  <a:lnTo>
                    <a:pt x="1197993" y="809797"/>
                  </a:lnTo>
                  <a:lnTo>
                    <a:pt x="189429" y="809797"/>
                  </a:lnTo>
                  <a:lnTo>
                    <a:pt x="189429" y="763948"/>
                  </a:lnTo>
                  <a:lnTo>
                    <a:pt x="1120725" y="763948"/>
                  </a:lnTo>
                  <a:lnTo>
                    <a:pt x="1120725" y="701103"/>
                  </a:lnTo>
                  <a:lnTo>
                    <a:pt x="189429" y="701103"/>
                  </a:lnTo>
                  <a:lnTo>
                    <a:pt x="189429" y="65202"/>
                  </a:lnTo>
                  <a:lnTo>
                    <a:pt x="1197996" y="65202"/>
                  </a:lnTo>
                  <a:lnTo>
                    <a:pt x="1197996" y="8097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0698739" y="2769878"/>
              <a:ext cx="372531" cy="262083"/>
            </a:xfrm>
            <a:custGeom>
              <a:avLst/>
              <a:gdLst/>
              <a:ahLst/>
              <a:cxnLst/>
              <a:rect l="l" t="t" r="r" b="b"/>
              <a:pathLst>
                <a:path w="625311" h="439917" extrusionOk="0">
                  <a:moveTo>
                    <a:pt x="33779" y="437869"/>
                  </a:moveTo>
                  <a:lnTo>
                    <a:pt x="592776" y="437869"/>
                  </a:lnTo>
                  <a:cubicBezTo>
                    <a:pt x="610128" y="437869"/>
                    <a:pt x="624199" y="423801"/>
                    <a:pt x="624199" y="406446"/>
                  </a:cubicBezTo>
                  <a:lnTo>
                    <a:pt x="624199" y="33779"/>
                  </a:lnTo>
                  <a:cubicBezTo>
                    <a:pt x="624199" y="16425"/>
                    <a:pt x="610128" y="2357"/>
                    <a:pt x="592776" y="2357"/>
                  </a:cubicBezTo>
                  <a:lnTo>
                    <a:pt x="33779" y="2357"/>
                  </a:lnTo>
                  <a:cubicBezTo>
                    <a:pt x="16425" y="2357"/>
                    <a:pt x="2357" y="16425"/>
                    <a:pt x="2357" y="33779"/>
                  </a:cubicBezTo>
                  <a:lnTo>
                    <a:pt x="2357" y="406446"/>
                  </a:lnTo>
                  <a:cubicBezTo>
                    <a:pt x="2357" y="423801"/>
                    <a:pt x="16425" y="437869"/>
                    <a:pt x="33779" y="437869"/>
                  </a:cubicBezTo>
                  <a:close/>
                  <a:moveTo>
                    <a:pt x="468924" y="313281"/>
                  </a:moveTo>
                  <a:lnTo>
                    <a:pt x="531034" y="313281"/>
                  </a:lnTo>
                  <a:lnTo>
                    <a:pt x="531034" y="251168"/>
                  </a:lnTo>
                  <a:lnTo>
                    <a:pt x="468924" y="251168"/>
                  </a:lnTo>
                  <a:lnTo>
                    <a:pt x="468924" y="189058"/>
                  </a:lnTo>
                  <a:lnTo>
                    <a:pt x="531034" y="189058"/>
                  </a:lnTo>
                  <a:lnTo>
                    <a:pt x="531034" y="126944"/>
                  </a:lnTo>
                  <a:lnTo>
                    <a:pt x="468924" y="126944"/>
                  </a:lnTo>
                  <a:lnTo>
                    <a:pt x="468924" y="65202"/>
                  </a:lnTo>
                  <a:lnTo>
                    <a:pt x="561354" y="65202"/>
                  </a:lnTo>
                  <a:lnTo>
                    <a:pt x="561354" y="375023"/>
                  </a:lnTo>
                  <a:lnTo>
                    <a:pt x="468924" y="375023"/>
                  </a:lnTo>
                  <a:lnTo>
                    <a:pt x="468924" y="313281"/>
                  </a:lnTo>
                  <a:close/>
                  <a:moveTo>
                    <a:pt x="189428" y="65202"/>
                  </a:moveTo>
                  <a:lnTo>
                    <a:pt x="266332" y="65202"/>
                  </a:lnTo>
                  <a:lnTo>
                    <a:pt x="266332" y="157635"/>
                  </a:lnTo>
                  <a:lnTo>
                    <a:pt x="189428" y="157635"/>
                  </a:lnTo>
                  <a:lnTo>
                    <a:pt x="189428" y="65202"/>
                  </a:lnTo>
                  <a:close/>
                  <a:moveTo>
                    <a:pt x="126580" y="65202"/>
                  </a:moveTo>
                  <a:lnTo>
                    <a:pt x="126580" y="189058"/>
                  </a:lnTo>
                  <a:cubicBezTo>
                    <a:pt x="126580" y="206412"/>
                    <a:pt x="140648" y="220480"/>
                    <a:pt x="158003" y="220480"/>
                  </a:cubicBezTo>
                  <a:lnTo>
                    <a:pt x="297752" y="220480"/>
                  </a:lnTo>
                  <a:cubicBezTo>
                    <a:pt x="315104" y="220480"/>
                    <a:pt x="329175" y="206412"/>
                    <a:pt x="329175" y="189058"/>
                  </a:cubicBezTo>
                  <a:lnTo>
                    <a:pt x="329175" y="65202"/>
                  </a:lnTo>
                  <a:lnTo>
                    <a:pt x="406082" y="65202"/>
                  </a:lnTo>
                  <a:lnTo>
                    <a:pt x="406082" y="375023"/>
                  </a:lnTo>
                  <a:lnTo>
                    <a:pt x="65208" y="375023"/>
                  </a:lnTo>
                  <a:lnTo>
                    <a:pt x="65208" y="65202"/>
                  </a:lnTo>
                  <a:lnTo>
                    <a:pt x="126580" y="65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  <p:sp>
        <p:nvSpPr>
          <p:cNvPr id="252" name="Google Shape;252;p39"/>
          <p:cNvSpPr/>
          <p:nvPr/>
        </p:nvSpPr>
        <p:spPr>
          <a:xfrm>
            <a:off x="2534870" y="1334805"/>
            <a:ext cx="691241" cy="700804"/>
          </a:xfrm>
          <a:custGeom>
            <a:avLst/>
            <a:gdLst/>
            <a:ahLst/>
            <a:cxnLst/>
            <a:rect l="l" t="t" r="r" b="b"/>
            <a:pathLst>
              <a:path w="497" h="668" extrusionOk="0">
                <a:moveTo>
                  <a:pt x="161" y="0"/>
                </a:moveTo>
                <a:lnTo>
                  <a:pt x="497" y="334"/>
                </a:lnTo>
                <a:lnTo>
                  <a:pt x="161" y="668"/>
                </a:lnTo>
                <a:lnTo>
                  <a:pt x="0" y="668"/>
                </a:lnTo>
                <a:lnTo>
                  <a:pt x="336" y="334"/>
                </a:lnTo>
                <a:lnTo>
                  <a:pt x="0" y="0"/>
                </a:lnTo>
                <a:lnTo>
                  <a:pt x="161" y="0"/>
                </a:lnTo>
                <a:lnTo>
                  <a:pt x="161" y="0"/>
                </a:lnTo>
                <a:close/>
              </a:path>
            </a:pathLst>
          </a:custGeom>
          <a:solidFill>
            <a:srgbClr val="05C4F1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4738193" y="1335853"/>
            <a:ext cx="691241" cy="700804"/>
          </a:xfrm>
          <a:custGeom>
            <a:avLst/>
            <a:gdLst/>
            <a:ahLst/>
            <a:cxnLst/>
            <a:rect l="l" t="t" r="r" b="b"/>
            <a:pathLst>
              <a:path w="497" h="668" extrusionOk="0">
                <a:moveTo>
                  <a:pt x="161" y="0"/>
                </a:moveTo>
                <a:lnTo>
                  <a:pt x="497" y="334"/>
                </a:lnTo>
                <a:lnTo>
                  <a:pt x="161" y="668"/>
                </a:lnTo>
                <a:lnTo>
                  <a:pt x="0" y="668"/>
                </a:lnTo>
                <a:lnTo>
                  <a:pt x="336" y="334"/>
                </a:lnTo>
                <a:lnTo>
                  <a:pt x="0" y="0"/>
                </a:lnTo>
                <a:lnTo>
                  <a:pt x="161" y="0"/>
                </a:lnTo>
                <a:lnTo>
                  <a:pt x="161" y="0"/>
                </a:lnTo>
                <a:close/>
              </a:path>
            </a:pathLst>
          </a:custGeom>
          <a:solidFill>
            <a:srgbClr val="2886FF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5145394" y="1327671"/>
            <a:ext cx="2084237" cy="702900"/>
          </a:xfrm>
          <a:custGeom>
            <a:avLst/>
            <a:gdLst/>
            <a:ahLst/>
            <a:cxnLst/>
            <a:rect l="l" t="t" r="r" b="b"/>
            <a:pathLst>
              <a:path w="1523" h="670" extrusionOk="0">
                <a:moveTo>
                  <a:pt x="0" y="670"/>
                </a:moveTo>
                <a:lnTo>
                  <a:pt x="1190" y="670"/>
                </a:lnTo>
                <a:lnTo>
                  <a:pt x="1523" y="334"/>
                </a:lnTo>
                <a:lnTo>
                  <a:pt x="1190" y="0"/>
                </a:lnTo>
                <a:lnTo>
                  <a:pt x="0" y="0"/>
                </a:lnTo>
                <a:lnTo>
                  <a:pt x="336" y="334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rgbClr val="004BB0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Model</a:t>
            </a:r>
            <a:r>
              <a:rPr 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sz="1300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Comparisions</a:t>
            </a:r>
            <a:endParaRPr sz="1300" b="1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 </a:t>
            </a:r>
            <a:endParaRPr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LogReg</a:t>
            </a:r>
            <a:endParaRPr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sz="1300" b="1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6941515" y="1328719"/>
            <a:ext cx="691241" cy="700804"/>
          </a:xfrm>
          <a:custGeom>
            <a:avLst/>
            <a:gdLst/>
            <a:ahLst/>
            <a:cxnLst/>
            <a:rect l="l" t="t" r="r" b="b"/>
            <a:pathLst>
              <a:path w="497" h="668" extrusionOk="0">
                <a:moveTo>
                  <a:pt x="161" y="0"/>
                </a:moveTo>
                <a:lnTo>
                  <a:pt x="497" y="334"/>
                </a:lnTo>
                <a:lnTo>
                  <a:pt x="161" y="668"/>
                </a:lnTo>
                <a:lnTo>
                  <a:pt x="0" y="668"/>
                </a:lnTo>
                <a:lnTo>
                  <a:pt x="336" y="334"/>
                </a:lnTo>
                <a:lnTo>
                  <a:pt x="0" y="0"/>
                </a:lnTo>
                <a:lnTo>
                  <a:pt x="161" y="0"/>
                </a:lnTo>
                <a:lnTo>
                  <a:pt x="161" y="0"/>
                </a:lnTo>
                <a:close/>
              </a:path>
            </a:pathLst>
          </a:custGeom>
          <a:solidFill>
            <a:srgbClr val="004BB0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1"/>
          <a:srcRect l="8079" t="72582" r="8078" b="22114"/>
          <a:stretch>
            <a:fillRect/>
          </a:stretch>
        </p:blipFill>
        <p:spPr>
          <a:xfrm>
            <a:off x="723423" y="2244249"/>
            <a:ext cx="7666502" cy="18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733850" y="2244250"/>
            <a:ext cx="2313900" cy="208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#1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dataset-16707 instances</a:t>
            </a:r>
            <a:endParaRPr sz="11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dataset-15738 instances</a:t>
            </a:r>
            <a:endParaRPr sz="11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#2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dataset-200302 instances</a:t>
            </a:r>
            <a:endParaRPr sz="11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dataset-18621</a:t>
            </a:r>
            <a:r>
              <a:rPr lang="en-CA" alt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sz="11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instances</a:t>
            </a:r>
            <a:endParaRPr sz="1100" i="1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2899200" y="2276050"/>
            <a:ext cx="2313900" cy="244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Vader Prediction</a:t>
            </a: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label</a:t>
            </a: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1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zh-CN" sz="10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sz="10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1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zh-CN" sz="10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sz="10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1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zh-CN" sz="1000" i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 (respectively) </a:t>
            </a:r>
            <a:endParaRPr sz="1000" i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labels distribution</a:t>
            </a:r>
            <a:r>
              <a:rPr lang="zh-CN" sz="11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threshold settings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145394" y="2270884"/>
            <a:ext cx="3648900" cy="8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Best-performed: XGB</a:t>
            </a: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Char char=""/>
            </a:pPr>
            <a:r>
              <a:rPr lang="en-US" alt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Performance:</a:t>
            </a:r>
            <a:endParaRPr lang="en-US" altLang="zh-CN" sz="1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charset="0"/>
              <a:buNone/>
            </a:pPr>
            <a:r>
              <a:rPr lang="en-US" alt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Point-Biserial correlation coefficient: 0.</a:t>
            </a:r>
            <a:r>
              <a:rPr lang="en-CA" alt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303, </a:t>
            </a: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p-value: 0.0</a:t>
            </a:r>
            <a:endParaRPr sz="1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59.73% of the predictions </a:t>
            </a:r>
            <a:r>
              <a:rPr lang="en-CA" alt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aligned with </a:t>
            </a:r>
            <a:r>
              <a:rPr lang="zh-CN" sz="1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Vader Prediction</a:t>
            </a: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53;p39"/>
          <p:cNvSpPr/>
          <p:nvPr/>
        </p:nvSpPr>
        <p:spPr>
          <a:xfrm>
            <a:off x="738750" y="1334805"/>
            <a:ext cx="2084237" cy="702900"/>
          </a:xfrm>
          <a:custGeom>
            <a:avLst/>
            <a:gdLst/>
            <a:ahLst/>
            <a:cxnLst/>
            <a:rect l="l" t="t" r="r" b="b"/>
            <a:pathLst>
              <a:path w="1525" h="670" extrusionOk="0">
                <a:moveTo>
                  <a:pt x="0" y="670"/>
                </a:moveTo>
                <a:lnTo>
                  <a:pt x="1190" y="670"/>
                </a:lnTo>
                <a:lnTo>
                  <a:pt x="1525" y="336"/>
                </a:lnTo>
                <a:lnTo>
                  <a:pt x="1190" y="0"/>
                </a:lnTo>
                <a:lnTo>
                  <a:pt x="0" y="0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rgbClr val="05C4F1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source—Reddit</a:t>
            </a:r>
            <a:endParaRPr b="1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#1-reddit_raw_ukraine_russia</a:t>
            </a:r>
            <a:endParaRPr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#2-russian_invasion_of_ukraine</a:t>
            </a:r>
            <a:r>
              <a:rPr lang="zh-CN" sz="1200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200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" name="Google Shape;256;p39"/>
          <p:cNvSpPr/>
          <p:nvPr/>
        </p:nvSpPr>
        <p:spPr>
          <a:xfrm>
            <a:off x="2917099" y="1322257"/>
            <a:ext cx="2084237" cy="702900"/>
          </a:xfrm>
          <a:custGeom>
            <a:avLst/>
            <a:gdLst/>
            <a:ahLst/>
            <a:cxnLst/>
            <a:rect l="l" t="t" r="r" b="b"/>
            <a:pathLst>
              <a:path w="1523" h="670" extrusionOk="0">
                <a:moveTo>
                  <a:pt x="0" y="670"/>
                </a:moveTo>
                <a:lnTo>
                  <a:pt x="1190" y="670"/>
                </a:lnTo>
                <a:lnTo>
                  <a:pt x="1523" y="334"/>
                </a:lnTo>
                <a:lnTo>
                  <a:pt x="1190" y="0"/>
                </a:lnTo>
                <a:lnTo>
                  <a:pt x="0" y="0"/>
                </a:lnTo>
                <a:lnTo>
                  <a:pt x="336" y="334"/>
                </a:lnTo>
                <a:lnTo>
                  <a:pt x="0" y="670"/>
                </a:lnTo>
                <a:lnTo>
                  <a:pt x="0" y="670"/>
                </a:lnTo>
                <a:close/>
              </a:path>
            </a:pathLst>
          </a:custGeom>
          <a:solidFill>
            <a:srgbClr val="004BB0"/>
          </a:solidFill>
          <a:ln>
            <a:noFill/>
          </a:ln>
          <a:effectLst>
            <a:outerShdw dist="101600" dir="2700000" algn="tl" rotWithShape="0">
              <a:schemeClr val="lt1">
                <a:alpha val="18823"/>
              </a:scheme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CA" altLang="zh-CN" sz="1300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 Models</a:t>
            </a:r>
            <a:r>
              <a:rPr lang="zh-CN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CA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VADER</a:t>
            </a:r>
            <a:endParaRPr sz="9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CA" sz="9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CA" sz="9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Classifier</a:t>
            </a:r>
            <a:endParaRPr sz="1300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8F8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728393" y="368795"/>
            <a:ext cx="4758007" cy="56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CA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59;p39"/>
          <p:cNvSpPr txBox="1"/>
          <p:nvPr/>
        </p:nvSpPr>
        <p:spPr>
          <a:xfrm>
            <a:off x="728392" y="929308"/>
            <a:ext cx="5299691" cy="114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BERT architecture</a:t>
            </a:r>
            <a:endParaRPr lang="en-CA"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CA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Threefold classifier (generate “positive”, “negative” and “neutral” labels)</a:t>
            </a:r>
            <a:endParaRPr lang="en-CA"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sz="1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表, 树状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9035" y="1669774"/>
            <a:ext cx="3665930" cy="2929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自定义 820">
      <a:dk1>
        <a:srgbClr val="000000"/>
      </a:dk1>
      <a:lt1>
        <a:srgbClr val="FFFFFF"/>
      </a:lt1>
      <a:dk2>
        <a:srgbClr val="D04A6D"/>
      </a:dk2>
      <a:lt2>
        <a:srgbClr val="D04A6D"/>
      </a:lt2>
      <a:accent1>
        <a:srgbClr val="0A143A"/>
      </a:accent1>
      <a:accent2>
        <a:srgbClr val="D04A6D"/>
      </a:accent2>
      <a:accent3>
        <a:srgbClr val="0A143A"/>
      </a:accent3>
      <a:accent4>
        <a:srgbClr val="D04A6D"/>
      </a:accent4>
      <a:accent5>
        <a:srgbClr val="0A143A"/>
      </a:accent5>
      <a:accent6>
        <a:srgbClr val="D04A6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6208</Words>
  <Application>WPS 演示</Application>
  <PresentationFormat>全屏显示(16:9)</PresentationFormat>
  <Paragraphs>297</Paragraphs>
  <Slides>26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Arial</vt:lpstr>
      <vt:lpstr>Arial Black</vt:lpstr>
      <vt:lpstr>Microsoft Yahei</vt:lpstr>
      <vt:lpstr>Thonburi</vt:lpstr>
      <vt:lpstr>Times New Roman</vt:lpstr>
      <vt:lpstr>Wingdings</vt:lpstr>
      <vt:lpstr>Roboto Slab</vt:lpstr>
      <vt:lpstr>inherit</vt:lpstr>
      <vt:lpstr>TwitterChirp</vt:lpstr>
      <vt:lpstr>微软雅黑</vt:lpstr>
      <vt:lpstr>汉仪旗黑</vt:lpstr>
      <vt:lpstr>宋体</vt:lpstr>
      <vt:lpstr>Arial Unicode MS</vt:lpstr>
      <vt:lpstr>汉仪书宋二KW</vt:lpstr>
      <vt:lpstr>Simple Light</vt:lpstr>
      <vt:lpstr>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人鱼</cp:lastModifiedBy>
  <cp:revision>11</cp:revision>
  <dcterms:created xsi:type="dcterms:W3CDTF">2023-04-03T03:46:42Z</dcterms:created>
  <dcterms:modified xsi:type="dcterms:W3CDTF">2023-04-03T03:46:42Z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CC296F166ABDF6B4224C2A6482468719</vt:lpwstr>
  </property>
  <property fmtid="{D5CDD505-2E9C-101B-9397-08002B2CF9AE}" pid="3" name="KSOProductBuildVer">
    <vt:lpwstr>2052-5.1.1.7676</vt:lpwstr>
  </property>
</Properties>
</file>